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467" r:id="rId3"/>
    <p:sldId id="554" r:id="rId4"/>
    <p:sldId id="555" r:id="rId5"/>
    <p:sldId id="556" r:id="rId6"/>
    <p:sldId id="559" r:id="rId7"/>
    <p:sldId id="574" r:id="rId8"/>
    <p:sldId id="582" r:id="rId9"/>
    <p:sldId id="576" r:id="rId10"/>
    <p:sldId id="577" r:id="rId11"/>
    <p:sldId id="553" r:id="rId12"/>
    <p:sldId id="477" r:id="rId13"/>
    <p:sldId id="523" r:id="rId14"/>
    <p:sldId id="479" r:id="rId15"/>
    <p:sldId id="579" r:id="rId16"/>
    <p:sldId id="580" r:id="rId17"/>
    <p:sldId id="487" r:id="rId18"/>
    <p:sldId id="494" r:id="rId19"/>
    <p:sldId id="581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32" r:id="rId29"/>
    <p:sldId id="533" r:id="rId30"/>
    <p:sldId id="534" r:id="rId31"/>
    <p:sldId id="535" r:id="rId32"/>
    <p:sldId id="536" r:id="rId33"/>
    <p:sldId id="57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 autoAdjust="0"/>
    <p:restoredTop sz="88261" autoAdjust="0"/>
  </p:normalViewPr>
  <p:slideViewPr>
    <p:cSldViewPr>
      <p:cViewPr varScale="1">
        <p:scale>
          <a:sx n="73" d="100"/>
          <a:sy n="73" d="100"/>
        </p:scale>
        <p:origin x="948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7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C5A88-25A4-48D6-8071-6C8EC3BB5ABC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23BD-6C12-4E44-AA2F-D88ED9317D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B98687A-412C-4E34-B9B6-E72914743EAE}" type="slidenum">
              <a:rPr lang="en-US" sz="1200"/>
              <a:pPr algn="r"/>
              <a:t>5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7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13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Not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natural</a:t>
            </a:r>
            <a:r>
              <a:rPr lang="de-DE" baseline="0" dirty="0"/>
              <a:t> Quantum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electrons</a:t>
            </a:r>
            <a:r>
              <a:rPr lang="de-DE" baseline="0" dirty="0"/>
              <a:t>,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find </a:t>
            </a:r>
            <a:r>
              <a:rPr lang="de-DE" baseline="0" dirty="0" err="1"/>
              <a:t>themselves</a:t>
            </a:r>
            <a:r>
              <a:rPr lang="de-DE" baseline="0" dirty="0"/>
              <a:t> in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quantum</a:t>
            </a:r>
            <a:r>
              <a:rPr lang="de-DE" baseline="0" dirty="0"/>
              <a:t> </a:t>
            </a:r>
            <a:r>
              <a:rPr lang="de-DE" baseline="0" dirty="0" err="1"/>
              <a:t>superposition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up</a:t>
            </a:r>
            <a:r>
              <a:rPr lang="de-DE" baseline="0" dirty="0"/>
              <a:t>, down  </a:t>
            </a:r>
            <a:r>
              <a:rPr lang="de-DE" baseline="0" dirty="0" err="1"/>
              <a:t>or</a:t>
            </a:r>
            <a:r>
              <a:rPr lang="de-DE" baseline="0" dirty="0"/>
              <a:t> down </a:t>
            </a:r>
            <a:r>
              <a:rPr lang="de-DE" baseline="0" dirty="0" err="1"/>
              <a:t>up</a:t>
            </a:r>
            <a:r>
              <a:rPr lang="de-DE" baseline="0" dirty="0"/>
              <a:t> </a:t>
            </a:r>
            <a:r>
              <a:rPr lang="de-DE" baseline="0" dirty="0" err="1"/>
              <a:t>meaning</a:t>
            </a:r>
            <a:r>
              <a:rPr lang="de-DE" baseline="0" dirty="0"/>
              <a:t> linear </a:t>
            </a:r>
            <a:r>
              <a:rPr lang="de-DE" baseline="0" dirty="0" err="1"/>
              <a:t>combination</a:t>
            </a:r>
            <a:r>
              <a:rPr lang="de-DE" baseline="0" dirty="0"/>
              <a:t>!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intutive</a:t>
            </a:r>
            <a:r>
              <a:rPr lang="de-DE" baseline="0" dirty="0"/>
              <a:t> </a:t>
            </a:r>
            <a:r>
              <a:rPr lang="de-DE" baseline="0" dirty="0" err="1"/>
              <a:t>calssical</a:t>
            </a:r>
            <a:r>
              <a:rPr lang="de-DE" baseline="0" dirty="0"/>
              <a:t> </a:t>
            </a:r>
            <a:r>
              <a:rPr lang="de-DE" baseline="0" dirty="0" err="1"/>
              <a:t>picture</a:t>
            </a:r>
            <a:endParaRPr lang="de-DE" baseline="0" dirty="0"/>
          </a:p>
          <a:p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entangled</a:t>
            </a:r>
            <a:r>
              <a:rPr lang="de-DE" baseline="0" dirty="0"/>
              <a:t>! </a:t>
            </a:r>
            <a:r>
              <a:rPr lang="de-DE" baseline="0" dirty="0" err="1"/>
              <a:t>i.e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direction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own</a:t>
            </a:r>
            <a:r>
              <a:rPr lang="de-DE" baseline="0" dirty="0"/>
              <a:t> but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opp</a:t>
            </a:r>
            <a:r>
              <a:rPr lang="de-DE" baseline="0" dirty="0"/>
              <a:t> </a:t>
            </a:r>
            <a:r>
              <a:rPr lang="de-DE" baseline="0" dirty="0" err="1"/>
              <a:t>directtion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63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F5D7E25-6D68-4092-944E-28CC8B7BC0C7}" type="slidenum">
              <a:rPr lang="en-US" sz="1200"/>
              <a:pPr algn="r"/>
              <a:t>14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69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wavefunction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 </a:t>
            </a:r>
            <a:r>
              <a:rPr lang="de-DE" dirty="0" err="1"/>
              <a:t>if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quantum</a:t>
            </a:r>
            <a:r>
              <a:rPr lang="de-DE" baseline="0" dirty="0"/>
              <a:t> </a:t>
            </a:r>
            <a:r>
              <a:rPr lang="de-DE" baseline="0" dirty="0" err="1"/>
              <a:t>wavenumbers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electrons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same!!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1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5E820-A670-485E-BBA7-F38C4B3AD03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3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523BD-6C12-4E44-AA2F-D88ED9317DD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HERE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523BD-6C12-4E44-AA2F-D88ED9317DD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1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845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902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4562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25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257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564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515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4166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384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90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/>
              <a:pPr/>
              <a:t>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A83C2-5AB6-46B3-8369-90F292F1D6A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1/19/2023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F0AD-4C7D-49DE-BEC9-602946BC9C9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68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4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8.bin"/><Relationship Id="rId3" Type="http://schemas.openxmlformats.org/officeDocument/2006/relationships/image" Target="../media/image40.wmf"/><Relationship Id="rId7" Type="http://schemas.openxmlformats.org/officeDocument/2006/relationships/image" Target="../media/image45.emf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34.emf"/><Relationship Id="rId5" Type="http://schemas.openxmlformats.org/officeDocument/2006/relationships/image" Target="../media/image44.emf"/><Relationship Id="rId15" Type="http://schemas.openxmlformats.org/officeDocument/2006/relationships/image" Target="../media/image47.e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6.emf"/><Relationship Id="rId14" Type="http://schemas.openxmlformats.org/officeDocument/2006/relationships/oleObject" Target="../embeddings/oleObject39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8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5.e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0.emf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5" Type="http://schemas.openxmlformats.org/officeDocument/2006/relationships/image" Target="../media/image4.emf"/><Relationship Id="rId15" Type="http://schemas.openxmlformats.org/officeDocument/2006/relationships/image" Target="../media/image9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4" Type="http://schemas.openxmlformats.org/officeDocument/2006/relationships/oleObject" Target="../embeddings/oleObject8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5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5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5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8.bin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5.emf"/><Relationship Id="rId5" Type="http://schemas.openxmlformats.org/officeDocument/2006/relationships/image" Target="../media/image12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62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9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277910"/>
            <a:ext cx="876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Lecture 12: Many electron Atoms –Spin and Slater Determinants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5339"/>
          <a:stretch/>
        </p:blipFill>
        <p:spPr>
          <a:xfrm>
            <a:off x="228600" y="2057400"/>
            <a:ext cx="3360580" cy="34290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403512"/>
              </p:ext>
            </p:extLst>
          </p:nvPr>
        </p:nvGraphicFramePr>
        <p:xfrm>
          <a:off x="3419475" y="3749675"/>
          <a:ext cx="5572125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00400" imgH="1562100" progId="Equation.3">
                  <p:embed/>
                </p:oleObj>
              </mc:Choice>
              <mc:Fallback>
                <p:oleObj name="Equation" r:id="rId3" imgW="3200400" imgH="156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749675"/>
                        <a:ext cx="5572125" cy="272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163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Hydrogen Atom Wavefunctions: Redefined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990600"/>
            <a:ext cx="8839200" cy="1169551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Incorporate “spin” component to each of the 1-electron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wavefunctions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:  </a:t>
            </a:r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ORBITALS</a:t>
            </a:r>
          </a:p>
          <a:p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4114800"/>
            <a:ext cx="8839200" cy="1077218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orbitals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are orthogonal and normalized. Quantum numbers are </a:t>
            </a:r>
            <a:r>
              <a:rPr lang="en-US" sz="2400" i="1" dirty="0" err="1">
                <a:solidFill>
                  <a:prstClr val="black"/>
                </a:solidFill>
                <a:latin typeface="Georgia" pitchFamily="18" charset="0"/>
              </a:rPr>
              <a:t>n,l,m,m</a:t>
            </a:r>
            <a:r>
              <a:rPr lang="en-US" sz="2400" i="1" baseline="-25000" dirty="0" err="1">
                <a:solidFill>
                  <a:prstClr val="black"/>
                </a:solidFill>
                <a:latin typeface="Georgia" pitchFamily="18" charset="0"/>
              </a:rPr>
              <a:t>s</a:t>
            </a:r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8600" y="2140803"/>
            <a:ext cx="8839200" cy="1200328"/>
            <a:chOff x="533400" y="2514600"/>
            <a:chExt cx="7924800" cy="1200328"/>
          </a:xfrm>
        </p:grpSpPr>
        <p:sp>
          <p:nvSpPr>
            <p:cNvPr id="7" name="Rectangle 6"/>
            <p:cNvSpPr/>
            <p:nvPr/>
          </p:nvSpPr>
          <p:spPr>
            <a:xfrm>
              <a:off x="533400" y="2514600"/>
              <a:ext cx="7924800" cy="1200328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Total </a:t>
              </a:r>
              <a:r>
                <a:rPr lang="en-US" sz="2400" dirty="0" err="1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wavefunctions</a:t>
              </a:r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  <a:sym typeface="Symbol"/>
                </a:rPr>
                <a:t> = product of spatial and spin parts</a:t>
              </a: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  <a:p>
              <a:endPara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endParaRPr>
            </a:p>
          </p:txBody>
        </p:sp>
        <p:graphicFrame>
          <p:nvGraphicFramePr>
            <p:cNvPr id="43213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0603328"/>
                </p:ext>
              </p:extLst>
            </p:nvPr>
          </p:nvGraphicFramePr>
          <p:xfrm>
            <a:off x="806669" y="3048735"/>
            <a:ext cx="5587781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el" r:id="rId2" imgW="3200400" imgH="203200" progId="Equation.3">
                    <p:embed/>
                  </p:oleObj>
                </mc:Choice>
                <mc:Fallback>
                  <p:oleObj name="Formel" r:id="rId2" imgW="32004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6669" y="3048735"/>
                          <a:ext cx="5587781" cy="357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0"/>
          <p:cNvSpPr/>
          <p:nvPr/>
        </p:nvSpPr>
        <p:spPr>
          <a:xfrm>
            <a:off x="228600" y="3355538"/>
            <a:ext cx="8839200" cy="800219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Each atomic orbital now becomes doubly degenerate</a:t>
            </a:r>
          </a:p>
          <a:p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5486400"/>
            <a:ext cx="8566768" cy="76944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008000"/>
            </a:solidFill>
          </a:ln>
          <a:effectLst>
            <a:glow rad="381000">
              <a:srgbClr val="FF6600">
                <a:alpha val="28000"/>
              </a:srgb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ORBITAL: 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One electron 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wavefunction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 containing spatial as well as spin parts</a:t>
            </a:r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3322569"/>
            <a:ext cx="6858000" cy="3535431"/>
          </a:xfrm>
          <a:prstGeom prst="rect">
            <a:avLst/>
          </a:prstGeom>
          <a:noFill/>
          <a:ln w="25400" cap="rnd" cmpd="dbl">
            <a:solidFill>
              <a:srgbClr val="0070C0"/>
            </a:solidFill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916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Hydrogen Atom Wavefunctions: Redefined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213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981890"/>
              </p:ext>
            </p:extLst>
          </p:nvPr>
        </p:nvGraphicFramePr>
        <p:xfrm>
          <a:off x="1463675" y="4191000"/>
          <a:ext cx="62325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0400" imgH="203200" progId="Equation.3">
                  <p:embed/>
                </p:oleObj>
              </mc:Choice>
              <mc:Fallback>
                <p:oleObj name="Equation" r:id="rId2" imgW="3200400" imgH="203200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4191000"/>
                        <a:ext cx="623252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81000" y="2514600"/>
            <a:ext cx="8566768" cy="769441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solidFill>
              <a:srgbClr val="008000"/>
            </a:solidFill>
          </a:ln>
          <a:effectLst>
            <a:glow rad="381000">
              <a:srgbClr val="FF6600">
                <a:alpha val="28000"/>
              </a:srgb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>
            <a:spAutoFit/>
          </a:bodyPr>
          <a:lstStyle/>
          <a:p>
            <a:pPr lvl="0"/>
            <a:r>
              <a:rPr lang="en-US" sz="2200" b="1" dirty="0">
                <a:solidFill>
                  <a:prstClr val="black"/>
                </a:solidFill>
                <a:latin typeface="Georgia" pitchFamily="18" charset="0"/>
              </a:rPr>
              <a:t>SPIN ORBITAL: 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One electron </a:t>
            </a:r>
            <a:r>
              <a:rPr lang="en-US" sz="2200" dirty="0" err="1">
                <a:solidFill>
                  <a:prstClr val="black"/>
                </a:solidFill>
                <a:latin typeface="Georgia" pitchFamily="18" charset="0"/>
              </a:rPr>
              <a:t>wavefunction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 containing spatial as well as spin parts</a:t>
            </a:r>
            <a:endParaRPr lang="en-US" sz="2200" b="1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29200" y="1676400"/>
            <a:ext cx="33284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latin typeface="Georgia"/>
                <a:cs typeface="Georgia"/>
              </a:rPr>
              <a:t>+</a:t>
            </a:r>
          </a:p>
          <a:p>
            <a:pPr algn="ctr"/>
            <a:endParaRPr lang="en-US" sz="1600" b="1" dirty="0">
              <a:latin typeface="Georgia"/>
              <a:cs typeface="Georgia"/>
            </a:endParaRPr>
          </a:p>
          <a:p>
            <a:pPr algn="ctr"/>
            <a:r>
              <a:rPr lang="en-US" sz="2400" b="1" dirty="0">
                <a:latin typeface="Georgia"/>
                <a:cs typeface="Georgia"/>
              </a:rPr>
              <a:t>Linear combination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367" y="228600"/>
            <a:ext cx="8763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 Orbitals and their linear combinations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9144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Two electron system (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eorgia" pitchFamily="18" charset="0"/>
                <a:sym typeface="Symbol"/>
              </a:rPr>
              <a:t>electron labels: 1 and 2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):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four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functions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9030" y="1737975"/>
            <a:ext cx="1335088" cy="457200"/>
            <a:chOff x="533400" y="1905000"/>
            <a:chExt cx="1335088" cy="457200"/>
          </a:xfrm>
        </p:grpSpPr>
        <p:sp>
          <p:nvSpPr>
            <p:cNvPr id="3" name="Rounded Rectangle 2"/>
            <p:cNvSpPr/>
            <p:nvPr/>
          </p:nvSpPr>
          <p:spPr>
            <a:xfrm>
              <a:off x="533400" y="1905000"/>
              <a:ext cx="1219200" cy="4572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3213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2777026"/>
                </p:ext>
              </p:extLst>
            </p:nvPr>
          </p:nvGraphicFramePr>
          <p:xfrm>
            <a:off x="533400" y="1905000"/>
            <a:ext cx="1335088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60400" imgH="190500" progId="Equation.3">
                    <p:embed/>
                  </p:oleObj>
                </mc:Choice>
                <mc:Fallback>
                  <p:oleObj name="Equation" r:id="rId3" imgW="660400" imgH="190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1905000"/>
                          <a:ext cx="1335088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Rectangle 5"/>
          <p:cNvSpPr/>
          <p:nvPr/>
        </p:nvSpPr>
        <p:spPr>
          <a:xfrm>
            <a:off x="457200" y="4648200"/>
            <a:ext cx="2895600" cy="1200328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Exchange Operator</a:t>
            </a:r>
            <a:endParaRPr lang="en-US" sz="2400" i="1" baseline="-250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41453"/>
              </p:ext>
            </p:extLst>
          </p:nvPr>
        </p:nvGraphicFramePr>
        <p:xfrm>
          <a:off x="641350" y="5151437"/>
          <a:ext cx="23304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55700" imgH="203200" progId="">
                  <p:embed/>
                </p:oleObj>
              </mc:Choice>
              <mc:Fallback>
                <p:oleObj name="Equation" r:id="rId5" imgW="1155700" imgH="203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5151437"/>
                        <a:ext cx="23304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31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224339"/>
              </p:ext>
            </p:extLst>
          </p:nvPr>
        </p:nvGraphicFramePr>
        <p:xfrm>
          <a:off x="4953000" y="4206875"/>
          <a:ext cx="3022600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7200" imgH="1295400" progId="Equation.3">
                  <p:embed/>
                </p:oleObj>
              </mc:Choice>
              <mc:Fallback>
                <p:oleObj name="Equation" r:id="rId7" imgW="1727200" imgH="129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206875"/>
                        <a:ext cx="3022600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6019800" y="4876800"/>
            <a:ext cx="1914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99"/>
                </a:solidFill>
                <a:latin typeface="Georgia" pitchFamily="18" charset="0"/>
              </a:rPr>
              <a:t>Symmetric</a:t>
            </a:r>
            <a:endParaRPr lang="en-US" b="1" dirty="0">
              <a:solidFill>
                <a:srgbClr val="00009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10200" y="6172200"/>
            <a:ext cx="2664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eorgia" pitchFamily="18" charset="0"/>
              </a:rPr>
              <a:t>Anti-symmetric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95930" y="1737975"/>
            <a:ext cx="1231900" cy="457200"/>
            <a:chOff x="4864100" y="1905000"/>
            <a:chExt cx="1231900" cy="457200"/>
          </a:xfrm>
        </p:grpSpPr>
        <p:sp>
          <p:nvSpPr>
            <p:cNvPr id="17" name="Rounded Rectangle 16"/>
            <p:cNvSpPr/>
            <p:nvPr/>
          </p:nvSpPr>
          <p:spPr>
            <a:xfrm>
              <a:off x="4876800" y="1905000"/>
              <a:ext cx="1219200" cy="457200"/>
            </a:xfrm>
            <a:prstGeom prst="roundRect">
              <a:avLst/>
            </a:prstGeom>
            <a:solidFill>
              <a:srgbClr val="0080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0098420"/>
                </p:ext>
              </p:extLst>
            </p:nvPr>
          </p:nvGraphicFramePr>
          <p:xfrm>
            <a:off x="4864100" y="1905317"/>
            <a:ext cx="1231900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09600" imgH="203200" progId="Equation.3">
                    <p:embed/>
                  </p:oleObj>
                </mc:Choice>
                <mc:Fallback>
                  <p:oleObj name="Equation" r:id="rId9" imgW="6096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4100" y="1905317"/>
                          <a:ext cx="1231900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2709930" y="1737975"/>
            <a:ext cx="1308100" cy="457200"/>
            <a:chOff x="2590800" y="1905000"/>
            <a:chExt cx="13081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2667000" y="1905000"/>
              <a:ext cx="1219200" cy="457200"/>
            </a:xfrm>
            <a:prstGeom prst="roundRect">
              <a:avLst/>
            </a:prstGeom>
            <a:solidFill>
              <a:srgbClr val="FFFF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7678058"/>
                </p:ext>
              </p:extLst>
            </p:nvPr>
          </p:nvGraphicFramePr>
          <p:xfrm>
            <a:off x="2590800" y="1905000"/>
            <a:ext cx="1308100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647700" imgH="203200" progId="Equation.3">
                    <p:embed/>
                  </p:oleObj>
                </mc:Choice>
                <mc:Fallback>
                  <p:oleObj name="Equation" r:id="rId11" imgW="6477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1905000"/>
                          <a:ext cx="1308100" cy="411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7281930" y="1737975"/>
            <a:ext cx="1231900" cy="457200"/>
            <a:chOff x="7226300" y="1905000"/>
            <a:chExt cx="1231900" cy="457200"/>
          </a:xfrm>
        </p:grpSpPr>
        <p:sp>
          <p:nvSpPr>
            <p:cNvPr id="18" name="Rounded Rectangle 17"/>
            <p:cNvSpPr/>
            <p:nvPr/>
          </p:nvSpPr>
          <p:spPr>
            <a:xfrm>
              <a:off x="7239000" y="1905000"/>
              <a:ext cx="1219200" cy="457200"/>
            </a:xfrm>
            <a:prstGeom prst="roundRect">
              <a:avLst/>
            </a:prstGeom>
            <a:solidFill>
              <a:srgbClr val="FF66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5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9987995"/>
                </p:ext>
              </p:extLst>
            </p:nvPr>
          </p:nvGraphicFramePr>
          <p:xfrm>
            <a:off x="7226300" y="1905000"/>
            <a:ext cx="1231900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609600" imgH="203200" progId="Equation.3">
                    <p:embed/>
                  </p:oleObj>
                </mc:Choice>
                <mc:Fallback>
                  <p:oleObj name="Equation" r:id="rId13" imgW="6096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6300" y="1905000"/>
                          <a:ext cx="1231900" cy="411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20"/>
          <p:cNvSpPr/>
          <p:nvPr/>
        </p:nvSpPr>
        <p:spPr>
          <a:xfrm>
            <a:off x="304800" y="2362200"/>
            <a:ext cx="4114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eorgia" pitchFamily="18" charset="0"/>
                <a:sym typeface="Symbol"/>
              </a:rPr>
              <a:t>1 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  <a:sym typeface="Symbol"/>
              </a:rPr>
              <a:t>and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Georgia" pitchFamily="18" charset="0"/>
                <a:sym typeface="Symbol"/>
              </a:rPr>
              <a:t> 2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: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indistinguishable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230" y="15093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61380" y="150937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/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76200" y="3006804"/>
            <a:ext cx="9083780" cy="1107996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Wavefunctions must reflect indistinguishability of electrons: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Comic Sans MS" pitchFamily="66" charset="0"/>
              </a:rPr>
              <a:t>No known experiments can differentiate between two electrons</a:t>
            </a:r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; </a:t>
            </a:r>
          </a:p>
          <a:p>
            <a:pPr algn="ctr"/>
            <a:r>
              <a:rPr lang="en-US" sz="2200" dirty="0">
                <a:solidFill>
                  <a:srgbClr val="C00000"/>
                </a:solidFill>
                <a:latin typeface="Comic Sans MS" pitchFamily="66" charset="0"/>
              </a:rPr>
              <a:t>No </a:t>
            </a:r>
            <a:r>
              <a:rPr lang="en-US" sz="2200" b="1" dirty="0">
                <a:solidFill>
                  <a:srgbClr val="C00000"/>
                </a:solidFill>
                <a:latin typeface="Comic Sans MS" pitchFamily="66" charset="0"/>
              </a:rPr>
              <a:t>observables</a:t>
            </a:r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omic Sans MS" pitchFamily="66" charset="0"/>
              </a:rPr>
              <a:t>change</a:t>
            </a:r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 if co-</a:t>
            </a:r>
            <a:r>
              <a:rPr lang="en-US" sz="2200" dirty="0" err="1">
                <a:solidFill>
                  <a:srgbClr val="0000CC"/>
                </a:solidFill>
                <a:latin typeface="Comic Sans MS" pitchFamily="66" charset="0"/>
              </a:rPr>
              <a:t>ords</a:t>
            </a:r>
            <a:r>
              <a:rPr lang="en-US" sz="2200" dirty="0">
                <a:solidFill>
                  <a:srgbClr val="0000CC"/>
                </a:solidFill>
                <a:latin typeface="Comic Sans MS" pitchFamily="66" charset="0"/>
              </a:rPr>
              <a:t> of 2 electrons are interchanged. </a:t>
            </a:r>
            <a:endParaRPr lang="en-US" sz="2200" u="sng" dirty="0">
              <a:solidFill>
                <a:srgbClr val="0000CC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67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12" grpId="0"/>
      <p:bldP spid="13" grpId="0"/>
      <p:bldP spid="21" grpId="0"/>
      <p:bldP spid="19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152400"/>
            <a:ext cx="7391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6</a:t>
            </a:r>
            <a:r>
              <a:rPr lang="en-US" sz="3000" b="1" baseline="3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th</a:t>
            </a:r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Postulate of Quantum Mechanics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180167"/>
              </p:ext>
            </p:extLst>
          </p:nvPr>
        </p:nvGraphicFramePr>
        <p:xfrm>
          <a:off x="3048000" y="2743200"/>
          <a:ext cx="28527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203200" progId="Equation.3">
                  <p:embed/>
                </p:oleObj>
              </mc:Choice>
              <mc:Fallback>
                <p:oleObj name="Equation" r:id="rId2" imgW="1155700" imgH="203200" progId="Equation.3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743200"/>
                        <a:ext cx="28527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838200"/>
            <a:ext cx="9144000" cy="1200328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The complete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wavefunction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of a system of identical fermions (e.g. electrons) must be anti-symmetric with respect to interchange of all their coordinates (spatial and spin) of any two particles 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533400" y="3733800"/>
            <a:ext cx="82066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Pauli’s Principle</a:t>
            </a:r>
            <a:r>
              <a:rPr 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: Derived using relativistic QM</a:t>
            </a:r>
          </a:p>
          <a:p>
            <a:pPr algn="ctr"/>
            <a:r>
              <a:rPr 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independently derived by Dirac and Heisenberg/Pauli</a:t>
            </a:r>
          </a:p>
        </p:txBody>
      </p:sp>
    </p:spTree>
    <p:extLst>
      <p:ext uri="{BB962C8B-B14F-4D97-AF65-F5344CB8AC3E}">
        <p14:creationId xmlns:p14="http://schemas.microsoft.com/office/powerpoint/2010/main" val="123679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7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506916"/>
              </p:ext>
            </p:extLst>
          </p:nvPr>
        </p:nvGraphicFramePr>
        <p:xfrm>
          <a:off x="2975418" y="3152895"/>
          <a:ext cx="5454351" cy="2303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527200" imgH="1066680" progId="Equation.DSMT4">
                  <p:embed/>
                </p:oleObj>
              </mc:Choice>
              <mc:Fallback>
                <p:oleObj name="Equation" r:id="rId3" imgW="252720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5418" y="3152895"/>
                        <a:ext cx="5454351" cy="2303711"/>
                      </a:xfrm>
                      <a:prstGeom prst="rect">
                        <a:avLst/>
                      </a:prstGeom>
                      <a:solidFill>
                        <a:srgbClr val="99CC00">
                          <a:alpha val="50195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6" name="Rectangle 4"/>
          <p:cNvSpPr>
            <a:spLocks noChangeArrowheads="1"/>
          </p:cNvSpPr>
          <p:nvPr/>
        </p:nvSpPr>
        <p:spPr bwMode="auto">
          <a:xfrm>
            <a:off x="533400" y="-38100"/>
            <a:ext cx="8229600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3600">
              <a:solidFill>
                <a:schemeClr val="tx2"/>
              </a:solidFill>
              <a:latin typeface="Georgia"/>
              <a:cs typeface="Georgia"/>
            </a:endParaRP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76200" y="803995"/>
            <a:ext cx="7494435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dirty="0">
                <a:latin typeface="Georgia"/>
                <a:cs typeface="Georgia"/>
              </a:rPr>
              <a:t>For He atom ground state (both electron in 1s): </a:t>
            </a:r>
            <a:r>
              <a:rPr lang="en-US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1s(1).1s(2)</a:t>
            </a:r>
            <a:endParaRPr lang="en-US" sz="2400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r>
              <a:rPr lang="en-US" sz="20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Space part: </a:t>
            </a:r>
          </a:p>
          <a:p>
            <a:r>
              <a:rPr lang="en-US" sz="20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SYMMETRIC</a:t>
            </a:r>
            <a:r>
              <a:rPr lang="en-US" sz="2000" dirty="0">
                <a:solidFill>
                  <a:srgbClr val="C00000"/>
                </a:solidFill>
                <a:latin typeface="Georgia"/>
                <a:cs typeface="Georgia"/>
              </a:rPr>
              <a:t>:	</a:t>
            </a:r>
          </a:p>
        </p:txBody>
      </p:sp>
      <p:sp>
        <p:nvSpPr>
          <p:cNvPr id="21512" name="TextBox 10"/>
          <p:cNvSpPr txBox="1">
            <a:spLocks noChangeArrowheads="1"/>
          </p:cNvSpPr>
          <p:nvPr/>
        </p:nvSpPr>
        <p:spPr bwMode="auto">
          <a:xfrm>
            <a:off x="719991" y="3651795"/>
            <a:ext cx="19045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2e spin </a:t>
            </a:r>
          </a:p>
          <a:p>
            <a:r>
              <a:rPr lang="en-US" sz="2200" dirty="0">
                <a:solidFill>
                  <a:srgbClr val="000099"/>
                </a:solidFill>
                <a:latin typeface="Georgia"/>
                <a:cs typeface="Georgia"/>
              </a:rPr>
              <a:t>functions are:</a:t>
            </a:r>
          </a:p>
        </p:txBody>
      </p:sp>
      <p:sp>
        <p:nvSpPr>
          <p:cNvPr id="21514" name="Rectangle 7"/>
          <p:cNvSpPr>
            <a:spLocks noChangeArrowheads="1"/>
          </p:cNvSpPr>
          <p:nvPr/>
        </p:nvSpPr>
        <p:spPr bwMode="auto">
          <a:xfrm>
            <a:off x="433388" y="-141288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He-atom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Wavefunctions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for 1S</a:t>
            </a:r>
            <a:r>
              <a:rPr lang="en-US" sz="4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344379"/>
            <a:ext cx="40969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Georgia"/>
                <a:cs typeface="Georgia"/>
              </a:rPr>
              <a:t>Total wavefunction of </a:t>
            </a:r>
          </a:p>
          <a:p>
            <a:r>
              <a:rPr lang="en-US" sz="2200" dirty="0">
                <a:latin typeface="Georgia"/>
                <a:cs typeface="Georgia"/>
              </a:rPr>
              <a:t>He (GS) :</a:t>
            </a:r>
            <a:r>
              <a:rPr lang="en-US" sz="2200" dirty="0">
                <a:solidFill>
                  <a:srgbClr val="0000CC"/>
                </a:solidFill>
                <a:latin typeface="Georgia"/>
                <a:cs typeface="Georgia"/>
                <a:sym typeface="Wingdings" pitchFamily="2" charset="2"/>
              </a:rPr>
              <a:t>anti-symmetric </a:t>
            </a:r>
          </a:p>
          <a:p>
            <a:r>
              <a:rPr lang="en-US" sz="2200" dirty="0" err="1">
                <a:solidFill>
                  <a:srgbClr val="0000CC"/>
                </a:solidFill>
                <a:latin typeface="Georgia"/>
                <a:cs typeface="Georgia"/>
                <a:sym typeface="Wingdings" pitchFamily="2" charset="2"/>
              </a:rPr>
              <a:t>wrt</a:t>
            </a:r>
            <a:r>
              <a:rPr lang="en-US" sz="2200" dirty="0">
                <a:solidFill>
                  <a:srgbClr val="0000CC"/>
                </a:solidFill>
                <a:latin typeface="Georgia"/>
                <a:cs typeface="Georgia"/>
                <a:sym typeface="Wingdings" pitchFamily="2" charset="2"/>
              </a:rPr>
              <a:t> exchange of the two electronic coordinates</a:t>
            </a:r>
            <a:endParaRPr lang="en-US" sz="2200" dirty="0">
              <a:latin typeface="Georgia"/>
              <a:cs typeface="Georgia"/>
              <a:sym typeface="Wingdings" pitchFamily="2" charset="2"/>
            </a:endParaRPr>
          </a:p>
        </p:txBody>
      </p:sp>
      <p:graphicFrame>
        <p:nvGraphicFramePr>
          <p:cNvPr id="2129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56127"/>
              </p:ext>
            </p:extLst>
          </p:nvPr>
        </p:nvGraphicFramePr>
        <p:xfrm>
          <a:off x="3480179" y="5754767"/>
          <a:ext cx="5663821" cy="880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92080" imgH="419040" progId="Equation.DSMT4">
                  <p:embed/>
                </p:oleObj>
              </mc:Choice>
              <mc:Fallback>
                <p:oleObj name="Equation" r:id="rId5" imgW="26920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0179" y="5754767"/>
                        <a:ext cx="5663821" cy="880604"/>
                      </a:xfrm>
                      <a:prstGeom prst="rect">
                        <a:avLst/>
                      </a:prstGeom>
                      <a:solidFill>
                        <a:srgbClr val="FFCC00">
                          <a:alpha val="79999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67719"/>
              </p:ext>
            </p:extLst>
          </p:nvPr>
        </p:nvGraphicFramePr>
        <p:xfrm>
          <a:off x="1937982" y="1411288"/>
          <a:ext cx="7070954" cy="634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7" imgW="3111480" imgH="279360" progId="Equation.3">
                  <p:embed/>
                </p:oleObj>
              </mc:Choice>
              <mc:Fallback>
                <p:oleObj name="Formel" r:id="rId7" imgW="311148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982" y="1411288"/>
                        <a:ext cx="7070954" cy="634942"/>
                      </a:xfrm>
                      <a:prstGeom prst="rect">
                        <a:avLst/>
                      </a:prstGeom>
                      <a:solidFill>
                        <a:srgbClr val="339966">
                          <a:alpha val="50195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76200" y="2133600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CC"/>
                </a:solidFill>
                <a:latin typeface="Georgia"/>
                <a:cs typeface="Georgia"/>
              </a:rPr>
              <a:t>How to choose </a:t>
            </a:r>
            <a:r>
              <a:rPr lang="en-US" sz="2200" u="sng" dirty="0">
                <a:solidFill>
                  <a:srgbClr val="0000CC"/>
                </a:solidFill>
                <a:latin typeface="Georgia"/>
                <a:cs typeface="Georgia"/>
              </a:rPr>
              <a:t>spin part</a:t>
            </a:r>
            <a:r>
              <a:rPr lang="en-US" sz="2200" dirty="0">
                <a:solidFill>
                  <a:srgbClr val="0000CC"/>
                </a:solidFill>
                <a:latin typeface="Georgia"/>
                <a:cs typeface="Georgia"/>
              </a:rPr>
              <a:t>? </a:t>
            </a:r>
            <a:r>
              <a:rPr lang="en-US" sz="2200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MUST</a:t>
            </a:r>
            <a:r>
              <a:rPr lang="en-US" sz="2200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be ANTI-SYMMETRIC </a:t>
            </a:r>
            <a:r>
              <a:rPr lang="en-US" sz="2200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function</a:t>
            </a:r>
          </a:p>
          <a:p>
            <a:endParaRPr lang="en-US" sz="1200" dirty="0">
              <a:solidFill>
                <a:srgbClr val="0000CC"/>
              </a:solidFill>
              <a:latin typeface="Georgia"/>
              <a:cs typeface="Georgia"/>
            </a:endParaRPr>
          </a:p>
          <a:p>
            <a:r>
              <a:rPr lang="en-US" sz="2200" dirty="0">
                <a:solidFill>
                  <a:srgbClr val="006600"/>
                </a:solidFill>
                <a:latin typeface="Georgia"/>
                <a:cs typeface="Georgia"/>
              </a:rPr>
              <a:t>even*odd=</a:t>
            </a:r>
            <a:r>
              <a:rPr lang="en-US" sz="2200" u="sng" dirty="0">
                <a:solidFill>
                  <a:srgbClr val="006600"/>
                </a:solidFill>
                <a:latin typeface="Georgia"/>
                <a:cs typeface="Georgia"/>
              </a:rPr>
              <a:t>odd</a:t>
            </a:r>
            <a:r>
              <a:rPr lang="en-US" sz="2200" dirty="0">
                <a:solidFill>
                  <a:srgbClr val="006600"/>
                </a:solidFill>
                <a:latin typeface="Georgia"/>
                <a:cs typeface="Georgia"/>
              </a:rPr>
              <a:t>; odd*even=</a:t>
            </a:r>
            <a:r>
              <a:rPr lang="en-US" sz="2200" u="sng" dirty="0">
                <a:solidFill>
                  <a:srgbClr val="006600"/>
                </a:solidFill>
                <a:latin typeface="Georgia"/>
                <a:cs typeface="Georgia"/>
              </a:rPr>
              <a:t>odd</a:t>
            </a:r>
            <a:r>
              <a:rPr lang="en-US" sz="2200" dirty="0">
                <a:solidFill>
                  <a:srgbClr val="006600"/>
                </a:solidFill>
                <a:latin typeface="Georgia"/>
                <a:cs typeface="Georgia"/>
              </a:rPr>
              <a:t>;</a:t>
            </a:r>
            <a:r>
              <a:rPr lang="en-US" sz="2200" dirty="0">
                <a:solidFill>
                  <a:srgbClr val="C00000"/>
                </a:solidFill>
                <a:latin typeface="Georgia"/>
                <a:cs typeface="Georgia"/>
              </a:rPr>
              <a:t>    even*even=even; odd*odd=even</a:t>
            </a:r>
          </a:p>
        </p:txBody>
      </p:sp>
    </p:spTree>
    <p:extLst>
      <p:ext uri="{BB962C8B-B14F-4D97-AF65-F5344CB8AC3E}">
        <p14:creationId xmlns:p14="http://schemas.microsoft.com/office/powerpoint/2010/main" val="24261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21512" grpId="0"/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ched Right Arrow 2"/>
          <p:cNvSpPr/>
          <p:nvPr/>
        </p:nvSpPr>
        <p:spPr>
          <a:xfrm>
            <a:off x="2667000" y="4934129"/>
            <a:ext cx="3200400" cy="1143000"/>
          </a:xfrm>
          <a:prstGeom prst="notchedRightArrow">
            <a:avLst/>
          </a:prstGeom>
          <a:solidFill>
            <a:srgbClr val="FF00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1640" y="2743200"/>
            <a:ext cx="834136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atom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wavefunction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:</a:t>
            </a:r>
          </a:p>
          <a:p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52400"/>
            <a:ext cx="7391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6</a:t>
            </a:r>
            <a:r>
              <a:rPr lang="en-US" sz="3000" b="1" baseline="300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th</a:t>
            </a:r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Postulate of Quantum Mechanics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73401"/>
              </p:ext>
            </p:extLst>
          </p:nvPr>
        </p:nvGraphicFramePr>
        <p:xfrm>
          <a:off x="2971800" y="2133600"/>
          <a:ext cx="28527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55700" imgH="203200" progId="Equation.3">
                  <p:embed/>
                </p:oleObj>
              </mc:Choice>
              <mc:Fallback>
                <p:oleObj name="Equation" r:id="rId2" imgW="1155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133600"/>
                        <a:ext cx="28527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31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631838"/>
              </p:ext>
            </p:extLst>
          </p:nvPr>
        </p:nvGraphicFramePr>
        <p:xfrm>
          <a:off x="2057400" y="3267254"/>
          <a:ext cx="7889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3700" imgH="254000" progId="Equation.3">
                  <p:embed/>
                </p:oleObj>
              </mc:Choice>
              <mc:Fallback>
                <p:oleObj name="Equation" r:id="rId4" imgW="393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267254"/>
                        <a:ext cx="7889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838200"/>
            <a:ext cx="9144000" cy="1200328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The complete </a:t>
            </a:r>
            <a:r>
              <a:rPr lang="en-US" sz="2400" dirty="0" err="1">
                <a:solidFill>
                  <a:schemeClr val="tx1"/>
                </a:solidFill>
                <a:latin typeface="Georgia" pitchFamily="18" charset="0"/>
              </a:rPr>
              <a:t>wavefunction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 of a system of identical fermions (e.g. electrons) must be anti-symmetric with respect to interchange of all their coordinates (spatial and spin) of any two particles 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9100" y="3943529"/>
            <a:ext cx="83439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Georgia" pitchFamily="18" charset="0"/>
              </a:rPr>
              <a:t>What if the two electrons in </a:t>
            </a:r>
            <a:r>
              <a:rPr lang="en-US" sz="2400" b="1" i="1" dirty="0">
                <a:solidFill>
                  <a:srgbClr val="0000FF"/>
                </a:solidFill>
                <a:latin typeface="Georgia" pitchFamily="18" charset="0"/>
              </a:rPr>
              <a:t>1s</a:t>
            </a:r>
            <a:r>
              <a:rPr lang="en-US" sz="2400" dirty="0">
                <a:solidFill>
                  <a:srgbClr val="0000FF"/>
                </a:solidFill>
                <a:latin typeface="Georgia" pitchFamily="18" charset="0"/>
              </a:rPr>
              <a:t> orbital had same spin? </a:t>
            </a:r>
            <a:endParaRPr lang="en-US" sz="2200" dirty="0">
              <a:solidFill>
                <a:srgbClr val="0000FF"/>
              </a:solidFill>
              <a:latin typeface="Georgia" pitchFamily="18" charset="0"/>
            </a:endParaRP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11693"/>
              </p:ext>
            </p:extLst>
          </p:nvPr>
        </p:nvGraphicFramePr>
        <p:xfrm>
          <a:off x="4638675" y="3029129"/>
          <a:ext cx="32861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300" imgH="469900" progId="Equation.3">
                  <p:embed/>
                </p:oleObj>
              </mc:Choice>
              <mc:Fallback>
                <p:oleObj name="Equation" r:id="rId6" imgW="1638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675" y="3029129"/>
                        <a:ext cx="32861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636688"/>
              </p:ext>
            </p:extLst>
          </p:nvPr>
        </p:nvGraphicFramePr>
        <p:xfrm>
          <a:off x="2895600" y="3267889"/>
          <a:ext cx="17557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76300" imgH="254000" progId="Equation.3">
                  <p:embed/>
                </p:oleObj>
              </mc:Choice>
              <mc:Fallback>
                <p:oleObj name="Equation" r:id="rId8" imgW="876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267889"/>
                        <a:ext cx="17557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966744"/>
              </p:ext>
            </p:extLst>
          </p:nvPr>
        </p:nvGraphicFramePr>
        <p:xfrm>
          <a:off x="4800600" y="4553129"/>
          <a:ext cx="1335088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60400" imgH="190500" progId="Equation.3">
                  <p:embed/>
                </p:oleObj>
              </mc:Choice>
              <mc:Fallback>
                <p:oleObj name="Equation" r:id="rId10" imgW="6604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553129"/>
                        <a:ext cx="1335088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5943600" y="5238929"/>
            <a:ext cx="28194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Georgia" pitchFamily="18" charset="0"/>
              </a:rPr>
              <a:t>NOT ALLOWED</a:t>
            </a:r>
            <a:endParaRPr lang="en-US" sz="2200" b="1" dirty="0">
              <a:solidFill>
                <a:srgbClr val="FF0000"/>
              </a:solidFill>
              <a:latin typeface="Georgia" pitchFamily="18" charset="0"/>
            </a:endParaRPr>
          </a:p>
        </p:txBody>
      </p:sp>
      <p:graphicFrame>
        <p:nvGraphicFramePr>
          <p:cNvPr id="1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276606"/>
              </p:ext>
            </p:extLst>
          </p:nvPr>
        </p:nvGraphicFramePr>
        <p:xfrm>
          <a:off x="2209800" y="4476929"/>
          <a:ext cx="7889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93700" imgH="254000" progId="Equation.3">
                  <p:embed/>
                </p:oleObj>
              </mc:Choice>
              <mc:Fallback>
                <p:oleObj name="Equation" r:id="rId12" imgW="393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76929"/>
                        <a:ext cx="7889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696135"/>
              </p:ext>
            </p:extLst>
          </p:nvPr>
        </p:nvGraphicFramePr>
        <p:xfrm>
          <a:off x="3048000" y="4477564"/>
          <a:ext cx="17557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76300" imgH="254000" progId="Equation.3">
                  <p:embed/>
                </p:oleObj>
              </mc:Choice>
              <mc:Fallback>
                <p:oleObj name="Equation" r:id="rId13" imgW="876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477564"/>
                        <a:ext cx="17557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512421"/>
              </p:ext>
            </p:extLst>
          </p:nvPr>
        </p:nvGraphicFramePr>
        <p:xfrm>
          <a:off x="3002280" y="5269091"/>
          <a:ext cx="27892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30300" imgH="203200" progId="Equation.3">
                  <p:embed/>
                </p:oleObj>
              </mc:Choice>
              <mc:Fallback>
                <p:oleObj name="Equation" r:id="rId14" imgW="1130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2280" y="5269091"/>
                        <a:ext cx="278923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343400" y="6248400"/>
            <a:ext cx="464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Pauli exclusion principle</a:t>
            </a:r>
            <a:endParaRPr lang="en-US" sz="24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  <p:bldP spid="8" grpId="0"/>
      <p:bldP spid="15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2514600" y="3581400"/>
            <a:ext cx="838200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3352800" y="3581400"/>
            <a:ext cx="566956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4207778" y="3581400"/>
            <a:ext cx="838200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ounded Rectangle 27"/>
          <p:cNvSpPr/>
          <p:nvPr/>
        </p:nvSpPr>
        <p:spPr>
          <a:xfrm>
            <a:off x="5045978" y="3581400"/>
            <a:ext cx="566956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2514600" y="3048000"/>
            <a:ext cx="838200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21"/>
          <p:cNvSpPr/>
          <p:nvPr/>
        </p:nvSpPr>
        <p:spPr>
          <a:xfrm>
            <a:off x="3352800" y="3048000"/>
            <a:ext cx="566956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ounded Rectangle 24"/>
          <p:cNvSpPr/>
          <p:nvPr/>
        </p:nvSpPr>
        <p:spPr>
          <a:xfrm>
            <a:off x="4191000" y="3048000"/>
            <a:ext cx="846589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le 25"/>
          <p:cNvSpPr/>
          <p:nvPr/>
        </p:nvSpPr>
        <p:spPr>
          <a:xfrm>
            <a:off x="5037589" y="3048000"/>
            <a:ext cx="566956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2514600" y="2057400"/>
            <a:ext cx="762000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4191000" y="2057400"/>
            <a:ext cx="566956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6392411" y="2057400"/>
            <a:ext cx="838200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7815044" y="2057400"/>
            <a:ext cx="566956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5562600" y="2057400"/>
            <a:ext cx="762000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7239000" y="2057400"/>
            <a:ext cx="566956" cy="533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4"/>
          <p:cNvSpPr/>
          <p:nvPr/>
        </p:nvSpPr>
        <p:spPr>
          <a:xfrm>
            <a:off x="3344411" y="2057400"/>
            <a:ext cx="838200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ounded Rectangle 15"/>
          <p:cNvSpPr/>
          <p:nvPr/>
        </p:nvSpPr>
        <p:spPr>
          <a:xfrm>
            <a:off x="4767044" y="2057400"/>
            <a:ext cx="566956" cy="5334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0" y="304800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 Atom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Wavefunction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: Writing anti-sym.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wavefunctions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31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13724"/>
              </p:ext>
            </p:extLst>
          </p:nvPr>
        </p:nvGraphicFramePr>
        <p:xfrm>
          <a:off x="1143000" y="990600"/>
          <a:ext cx="57054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44800" imgH="469900" progId="Equation.3">
                  <p:embed/>
                </p:oleObj>
              </mc:Choice>
              <mc:Fallback>
                <p:oleObj name="Equation" r:id="rId3" imgW="2844800" imgH="4699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90600"/>
                        <a:ext cx="57054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738140"/>
              </p:ext>
            </p:extLst>
          </p:nvPr>
        </p:nvGraphicFramePr>
        <p:xfrm>
          <a:off x="1676400" y="1828800"/>
          <a:ext cx="68262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403600" imgH="469900" progId="Equation.3">
                  <p:embed/>
                </p:oleObj>
              </mc:Choice>
              <mc:Fallback>
                <p:oleObj name="Equation" r:id="rId5" imgW="3403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28800"/>
                        <a:ext cx="682625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531928"/>
              </p:ext>
            </p:extLst>
          </p:nvPr>
        </p:nvGraphicFramePr>
        <p:xfrm>
          <a:off x="1665287" y="2967037"/>
          <a:ext cx="4202113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95500" imgH="609600" progId="Equation.3">
                  <p:embed/>
                </p:oleObj>
              </mc:Choice>
              <mc:Fallback>
                <p:oleObj name="Equation" r:id="rId7" imgW="20955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7" y="2967037"/>
                        <a:ext cx="4202113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481756" y="2982749"/>
            <a:ext cx="1480644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14800" y="3581400"/>
            <a:ext cx="16002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14800" y="2982749"/>
            <a:ext cx="152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92704" y="3581400"/>
            <a:ext cx="152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2400" y="4191000"/>
            <a:ext cx="8839200" cy="267765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Exchange of two rows/ columns: </a:t>
            </a:r>
            <a:r>
              <a:rPr lang="en-US" sz="2400" b="1" dirty="0">
                <a:solidFill>
                  <a:schemeClr val="tx1"/>
                </a:solidFill>
                <a:latin typeface="Georgia" pitchFamily="18" charset="0"/>
              </a:rPr>
              <a:t>Change in sign</a:t>
            </a: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		</a:t>
            </a:r>
            <a:r>
              <a:rPr lang="en-US" sz="2400" b="1" dirty="0" err="1">
                <a:solidFill>
                  <a:schemeClr val="tx1"/>
                </a:solidFill>
                <a:latin typeface="Georgia" pitchFamily="18" charset="0"/>
              </a:rPr>
              <a:t>Antisymmetric</a:t>
            </a:r>
            <a:endParaRPr lang="en-US" sz="2400" b="1" dirty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tx1"/>
              </a:solidFill>
              <a:latin typeface="Georgia" pitchFamily="18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If any two rows/columns are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same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, then the determinant becomes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zero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		no two electrons occupy the same spin orbital. </a:t>
            </a:r>
          </a:p>
          <a:p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				Pauli Exclusion Principle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2200" y="3200400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 pitchFamily="18" charset="0"/>
              </a:rPr>
              <a:t>Slater </a:t>
            </a:r>
          </a:p>
          <a:p>
            <a:r>
              <a:rPr lang="en-US" sz="2400" b="1" dirty="0">
                <a:latin typeface="Georgia" pitchFamily="18" charset="0"/>
              </a:rPr>
              <a:t>determinant</a:t>
            </a:r>
            <a:endParaRPr lang="en-IN" sz="2400" b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13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 animBg="1"/>
      <p:bldP spid="18" grpId="0" animBg="1"/>
      <p:bldP spid="19" grpId="0" animBg="1"/>
      <p:bldP spid="20" grpId="0" animBg="1"/>
      <p:bldP spid="29" grpId="0" build="p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766370"/>
              </p:ext>
            </p:extLst>
          </p:nvPr>
        </p:nvGraphicFramePr>
        <p:xfrm>
          <a:off x="685800" y="1327150"/>
          <a:ext cx="5572125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00400" imgH="1562100" progId="Equation.3">
                  <p:embed/>
                </p:oleObj>
              </mc:Choice>
              <mc:Fallback>
                <p:oleObj name="Equation" r:id="rId2" imgW="3200400" imgH="1562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27150"/>
                        <a:ext cx="5572125" cy="272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ounded Rectangle 18"/>
          <p:cNvSpPr/>
          <p:nvPr/>
        </p:nvSpPr>
        <p:spPr>
          <a:xfrm>
            <a:off x="1948356" y="1926898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1948356" y="32004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21"/>
          <p:cNvSpPr/>
          <p:nvPr/>
        </p:nvSpPr>
        <p:spPr>
          <a:xfrm>
            <a:off x="2460296" y="19050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2514600" y="32004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1937844" y="15240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2438400" y="1524000"/>
            <a:ext cx="228600" cy="3048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2253156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2743200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3581400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4038600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5225392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5704052" y="1524000"/>
            <a:ext cx="152400" cy="228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Many Electron Atoms: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Determinantal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r>
              <a:rPr lang="en-US" sz="2400" b="1" u="sng" dirty="0" err="1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Wavefunctions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 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507448"/>
              </p:ext>
            </p:extLst>
          </p:nvPr>
        </p:nvGraphicFramePr>
        <p:xfrm>
          <a:off x="3124200" y="4038600"/>
          <a:ext cx="5373688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85920" imgH="711000" progId="">
                  <p:embed/>
                </p:oleObj>
              </mc:Choice>
              <mc:Fallback>
                <p:oleObj name="Equation" r:id="rId4" imgW="3085920" imgH="7110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038600"/>
                        <a:ext cx="5373688" cy="1243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15255" y="5271562"/>
            <a:ext cx="8305800" cy="1569660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If any two rows/columns are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same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, then the determinant becomes </a:t>
            </a:r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zero</a:t>
            </a: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.</a:t>
            </a:r>
          </a:p>
          <a:p>
            <a:pPr>
              <a:buFont typeface="Symbol"/>
              <a:buChar char="Þ"/>
            </a:pPr>
            <a:r>
              <a:rPr lang="en-US" sz="2400" dirty="0">
                <a:solidFill>
                  <a:schemeClr val="tx1"/>
                </a:solidFill>
                <a:latin typeface="Georgia" pitchFamily="18" charset="0"/>
              </a:rPr>
              <a:t>no two electrons occupy the same spin orbital. </a:t>
            </a:r>
          </a:p>
          <a:p>
            <a:r>
              <a:rPr lang="en-US" sz="2400" b="1" i="1" dirty="0">
                <a:solidFill>
                  <a:schemeClr val="tx1"/>
                </a:solidFill>
                <a:latin typeface="Georgia" pitchFamily="18" charset="0"/>
              </a:rPr>
              <a:t>				Pauli Exclusion Principle</a:t>
            </a:r>
            <a:endParaRPr lang="en-US" sz="2200" dirty="0">
              <a:solidFill>
                <a:schemeClr val="tx1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3200" y="3657600"/>
            <a:ext cx="13716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400800" y="2286000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Georgia" pitchFamily="18" charset="0"/>
              </a:rPr>
              <a:t>Slater </a:t>
            </a:r>
          </a:p>
          <a:p>
            <a:r>
              <a:rPr lang="en-US" sz="2400" b="1" dirty="0">
                <a:latin typeface="Georgia" pitchFamily="18" charset="0"/>
              </a:rPr>
              <a:t>determinant</a:t>
            </a:r>
            <a:endParaRPr lang="en-IN" sz="2400" b="1" dirty="0">
              <a:latin typeface="Georgi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95800" y="4801746"/>
            <a:ext cx="1370888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Georgia" pitchFamily="18" charset="0"/>
              </a:rPr>
              <a:t>1</a:t>
            </a:r>
            <a:r>
              <a:rPr lang="en-US" sz="2200" i="1" dirty="0">
                <a:latin typeface="Georgia" pitchFamily="18" charset="0"/>
              </a:rPr>
              <a:t>s</a:t>
            </a:r>
            <a:r>
              <a:rPr lang="en-US" sz="2200" dirty="0">
                <a:latin typeface="Georgia" pitchFamily="18" charset="0"/>
              </a:rPr>
              <a:t>(3</a:t>
            </a:r>
            <a:r>
              <a:rPr lang="en-US" sz="2200" i="1" dirty="0">
                <a:latin typeface="Georgia" pitchFamily="18" charset="0"/>
              </a:rPr>
              <a:t>)</a:t>
            </a:r>
            <a:r>
              <a:rPr lang="en-US" sz="2200" i="1" dirty="0">
                <a:latin typeface="Symbol" pitchFamily="18" charset="2"/>
              </a:rPr>
              <a:t>a</a:t>
            </a:r>
            <a:r>
              <a:rPr lang="en-US" sz="2200" dirty="0">
                <a:latin typeface="Georgia" pitchFamily="18" charset="0"/>
              </a:rPr>
              <a:t>(3)</a:t>
            </a:r>
            <a:endParaRPr lang="en-IN" sz="2200" dirty="0">
              <a:latin typeface="Georgia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572000" y="4554523"/>
            <a:ext cx="0" cy="6096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4800" y="4038600"/>
            <a:ext cx="46482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44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18" grpId="0" animBg="1"/>
      <p:bldP spid="21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" grpId="0" animBg="1"/>
      <p:bldP spid="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8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659158"/>
              </p:ext>
            </p:extLst>
          </p:nvPr>
        </p:nvGraphicFramePr>
        <p:xfrm>
          <a:off x="154189" y="1479754"/>
          <a:ext cx="8114445" cy="164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19440" imgH="736560" progId="Equation.DSMT4">
                  <p:embed/>
                </p:oleObj>
              </mc:Choice>
              <mc:Fallback>
                <p:oleObj name="Equation" r:id="rId3" imgW="36194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89" y="1479754"/>
                        <a:ext cx="8114445" cy="1649837"/>
                      </a:xfrm>
                      <a:prstGeom prst="rect">
                        <a:avLst/>
                      </a:prstGeom>
                      <a:solidFill>
                        <a:srgbClr val="FFCC00">
                          <a:alpha val="59999"/>
                        </a:srgb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343451"/>
              </p:ext>
            </p:extLst>
          </p:nvPr>
        </p:nvGraphicFramePr>
        <p:xfrm>
          <a:off x="276225" y="3932238"/>
          <a:ext cx="8475663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5" imgW="3593880" imgH="736560" progId="Equation.3">
                  <p:embed/>
                </p:oleObj>
              </mc:Choice>
              <mc:Fallback>
                <p:oleObj name="Formel" r:id="rId5" imgW="359388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" y="3932238"/>
                        <a:ext cx="8475663" cy="1736725"/>
                      </a:xfrm>
                      <a:prstGeom prst="rect">
                        <a:avLst/>
                      </a:prstGeom>
                      <a:solidFill>
                        <a:srgbClr val="CCFFCC">
                          <a:alpha val="59999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-141288"/>
            <a:ext cx="91440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Slater Determinant for Li (3e): 1s</a:t>
            </a:r>
            <a:r>
              <a:rPr lang="en-US" sz="4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2s</a:t>
            </a:r>
            <a:r>
              <a:rPr lang="en-US" sz="40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1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3254477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What if we put the 3</a:t>
            </a:r>
            <a:r>
              <a:rPr lang="en-US" sz="2600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rd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e of Li in 1s (spatial) orbital?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5715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When two columns/rows of determinant are equal,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Then value of the determinant is….</a:t>
            </a:r>
          </a:p>
          <a:p>
            <a:pPr algn="ctr"/>
            <a:r>
              <a:rPr lang="en-US" sz="2400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</a:t>
            </a:r>
            <a:r>
              <a:rPr 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  <a:sym typeface="Wingdings" pitchFamily="2" charset="2"/>
              </a:rPr>
              <a:t>No more than two electrons occupy a spatial orbital</a:t>
            </a:r>
            <a:r>
              <a:rPr lang="en-US" sz="24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0232" y="1269231"/>
            <a:ext cx="4876800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7491822" y="2265977"/>
            <a:ext cx="175418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919414" y="3962400"/>
            <a:ext cx="1832473" cy="1676400"/>
          </a:xfrm>
          <a:prstGeom prst="roundRect">
            <a:avLst/>
          </a:prstGeom>
          <a:noFill/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/>
              <a:cs typeface="Georgia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10232" y="3962400"/>
            <a:ext cx="1716610" cy="1676400"/>
          </a:xfrm>
          <a:prstGeom prst="roundRect">
            <a:avLst/>
          </a:prstGeom>
          <a:noFill/>
          <a:ln w="508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/>
              <a:cs typeface="Georg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6321" y="786581"/>
            <a:ext cx="5109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Georgia"/>
                <a:cs typeface="Georgia"/>
              </a:rPr>
              <a:t>Spin orbitals change across columns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057848" y="1910453"/>
            <a:ext cx="1475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Georgia"/>
                <a:cs typeface="Georgia"/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315474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/>
        </p:nvGraphicFramePr>
        <p:xfrm>
          <a:off x="395287" y="4800600"/>
          <a:ext cx="8520113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876800" imgH="939800" progId="">
                  <p:embed/>
                </p:oleObj>
              </mc:Choice>
              <mc:Fallback>
                <p:oleObj name="Equation" r:id="rId2" imgW="4876800" imgH="939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" y="4800600"/>
                        <a:ext cx="8520113" cy="164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0899"/>
              </p:ext>
            </p:extLst>
          </p:nvPr>
        </p:nvGraphicFramePr>
        <p:xfrm>
          <a:off x="504031" y="2773362"/>
          <a:ext cx="81359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73600" imgH="419100" progId="Equation.3">
                  <p:embed/>
                </p:oleObj>
              </mc:Choice>
              <mc:Fallback>
                <p:oleObj name="Equation" r:id="rId4" imgW="4673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31" y="2773362"/>
                        <a:ext cx="8135938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23850" y="914400"/>
            <a:ext cx="84963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If the second electron is in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 then it could have the same spin or the opposite spin.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10335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812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6200" y="2895600"/>
            <a:ext cx="4800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22933" y="4800600"/>
            <a:ext cx="5211311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0756" y="2743200"/>
            <a:ext cx="533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2743200"/>
            <a:ext cx="1295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10000" y="2819400"/>
            <a:ext cx="533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45422" y="3048000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038600"/>
            <a:ext cx="89916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77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ular Callout 2"/>
          <p:cNvSpPr/>
          <p:nvPr/>
        </p:nvSpPr>
        <p:spPr>
          <a:xfrm flipV="1">
            <a:off x="1676400" y="2667000"/>
            <a:ext cx="2743200" cy="685800"/>
          </a:xfrm>
          <a:prstGeom prst="wedgeRoundRectCallout">
            <a:avLst>
              <a:gd name="adj1" fmla="val 8409"/>
              <a:gd name="adj2" fmla="val 88084"/>
              <a:gd name="adj3" fmla="val 16667"/>
            </a:avLst>
          </a:prstGeom>
          <a:solidFill>
            <a:schemeClr val="accent1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17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833908"/>
              </p:ext>
            </p:extLst>
          </p:nvPr>
        </p:nvGraphicFramePr>
        <p:xfrm>
          <a:off x="1036638" y="2538413"/>
          <a:ext cx="49244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19400" imgH="508000" progId="Equation.3">
                  <p:embed/>
                </p:oleObj>
              </mc:Choice>
              <mc:Fallback>
                <p:oleObj name="Equation" r:id="rId2" imgW="2819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2538413"/>
                        <a:ext cx="49244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1828800" y="990600"/>
            <a:ext cx="1143000" cy="7620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860" y="152400"/>
            <a:ext cx="85015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Recapitulation: Many Electron Atoms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717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380691"/>
              </p:ext>
            </p:extLst>
          </p:nvPr>
        </p:nvGraphicFramePr>
        <p:xfrm>
          <a:off x="1155700" y="1077913"/>
          <a:ext cx="5095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2100" imgH="241300" progId="Equation.3">
                  <p:embed/>
                </p:oleObj>
              </mc:Choice>
              <mc:Fallback>
                <p:oleObj name="Equation" r:id="rId4" imgW="292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700" y="1077913"/>
                        <a:ext cx="5095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114800" y="3505200"/>
            <a:ext cx="51054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Inter-electron repulsion terms: 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	CANNOT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be ignored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642717"/>
              </p:ext>
            </p:extLst>
          </p:nvPr>
        </p:nvGraphicFramePr>
        <p:xfrm>
          <a:off x="6019800" y="970100"/>
          <a:ext cx="1485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900" imgH="508000" progId="Equation.3">
                  <p:embed/>
                </p:oleObj>
              </mc:Choice>
              <mc:Fallback>
                <p:oleObj name="Equation" r:id="rId6" imgW="850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70100"/>
                        <a:ext cx="14859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81738"/>
              </p:ext>
            </p:extLst>
          </p:nvPr>
        </p:nvGraphicFramePr>
        <p:xfrm>
          <a:off x="1795463" y="990600"/>
          <a:ext cx="1198562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85800" imgH="469900" progId="Equation.3">
                  <p:embed/>
                </p:oleObj>
              </mc:Choice>
              <mc:Fallback>
                <p:oleObj name="Equation" r:id="rId8" imgW="685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990600"/>
                        <a:ext cx="1198562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176598"/>
              </p:ext>
            </p:extLst>
          </p:nvPr>
        </p:nvGraphicFramePr>
        <p:xfrm>
          <a:off x="3048000" y="961970"/>
          <a:ext cx="137636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87400" imgH="482600" progId="Equation.3">
                  <p:embed/>
                </p:oleObj>
              </mc:Choice>
              <mc:Fallback>
                <p:oleObj name="Equation" r:id="rId10" imgW="7874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961970"/>
                        <a:ext cx="137636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228858"/>
              </p:ext>
            </p:extLst>
          </p:nvPr>
        </p:nvGraphicFramePr>
        <p:xfrm>
          <a:off x="4457700" y="961970"/>
          <a:ext cx="148590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50900" imgH="482600" progId="Equation.3">
                  <p:embed/>
                </p:oleObj>
              </mc:Choice>
              <mc:Fallback>
                <p:oleObj name="Equation" r:id="rId12" imgW="850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961970"/>
                        <a:ext cx="148590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238785"/>
              </p:ext>
            </p:extLst>
          </p:nvPr>
        </p:nvGraphicFramePr>
        <p:xfrm>
          <a:off x="2895600" y="1828800"/>
          <a:ext cx="68738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93700" imgH="469900" progId="Equation.3">
                  <p:embed/>
                </p:oleObj>
              </mc:Choice>
              <mc:Fallback>
                <p:oleObj name="Equation" r:id="rId14" imgW="393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828800"/>
                        <a:ext cx="68738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445410"/>
              </p:ext>
            </p:extLst>
          </p:nvPr>
        </p:nvGraphicFramePr>
        <p:xfrm>
          <a:off x="1036580" y="3657600"/>
          <a:ext cx="275113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574800" imgH="508000" progId="Equation.3">
                  <p:embed/>
                </p:oleObj>
              </mc:Choice>
              <mc:Fallback>
                <p:oleObj name="Equation" r:id="rId16" imgW="1574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580" y="3657600"/>
                        <a:ext cx="275113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914400" y="4800600"/>
            <a:ext cx="7315200" cy="1938992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Hamiltonian is no longer spherically symmetric and the Time-Independent Schrodinger Equation (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TISE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 cannot be solved using analytical techniques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Numerical methods must be used solve the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TISE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438400" y="3429000"/>
            <a:ext cx="1981200" cy="1371600"/>
          </a:xfrm>
          <a:prstGeom prst="rightArrow">
            <a:avLst/>
          </a:prstGeom>
          <a:solidFill>
            <a:srgbClr val="FF66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77755" y="1997055"/>
            <a:ext cx="3638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/>
                <a:cs typeface="Georgia"/>
              </a:rPr>
              <a:t>, 1-electron Hamiltonians</a:t>
            </a:r>
          </a:p>
        </p:txBody>
      </p:sp>
    </p:spTree>
    <p:extLst>
      <p:ext uri="{BB962C8B-B14F-4D97-AF65-F5344CB8AC3E}">
        <p14:creationId xmlns:p14="http://schemas.microsoft.com/office/powerpoint/2010/main" val="4163813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203860"/>
              </p:ext>
            </p:extLst>
          </p:nvPr>
        </p:nvGraphicFramePr>
        <p:xfrm>
          <a:off x="273050" y="4645025"/>
          <a:ext cx="8764588" cy="195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117600" progId="Equation.3">
                  <p:embed/>
                </p:oleObj>
              </mc:Choice>
              <mc:Fallback>
                <p:oleObj name="Equation" r:id="rId2" imgW="5016500" imgH="1117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4645025"/>
                        <a:ext cx="8764588" cy="195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25562"/>
              </p:ext>
            </p:extLst>
          </p:nvPr>
        </p:nvGraphicFramePr>
        <p:xfrm>
          <a:off x="525463" y="2728913"/>
          <a:ext cx="80930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48200" imgH="469900" progId="Equation.3">
                  <p:embed/>
                </p:oleObj>
              </mc:Choice>
              <mc:Fallback>
                <p:oleObj name="Equation" r:id="rId4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2728913"/>
                        <a:ext cx="8093075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23850" y="914400"/>
            <a:ext cx="84963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If the second electron is in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 then it could have the same spin or the opposite spin.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10335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812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22933" y="4800600"/>
            <a:ext cx="5211311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476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311017"/>
              </p:ext>
            </p:extLst>
          </p:nvPr>
        </p:nvGraphicFramePr>
        <p:xfrm>
          <a:off x="273050" y="4689475"/>
          <a:ext cx="8764588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4689475"/>
                        <a:ext cx="8764588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835010"/>
              </p:ext>
            </p:extLst>
          </p:nvPr>
        </p:nvGraphicFramePr>
        <p:xfrm>
          <a:off x="525463" y="2728913"/>
          <a:ext cx="80930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48200" imgH="469900" progId="Equation.3">
                  <p:embed/>
                </p:oleObj>
              </mc:Choice>
              <mc:Fallback>
                <p:oleObj name="Equation" r:id="rId4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2728913"/>
                        <a:ext cx="8093075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23850" y="914400"/>
            <a:ext cx="84963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If the second electron is in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 then it could have the same spin or the opposite spin.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10335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812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81621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319795"/>
              </p:ext>
            </p:extLst>
          </p:nvPr>
        </p:nvGraphicFramePr>
        <p:xfrm>
          <a:off x="273050" y="4689475"/>
          <a:ext cx="8764588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" y="4689475"/>
                        <a:ext cx="8764588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971828"/>
              </p:ext>
            </p:extLst>
          </p:nvPr>
        </p:nvGraphicFramePr>
        <p:xfrm>
          <a:off x="525463" y="2728913"/>
          <a:ext cx="8093075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648200" imgH="469900" progId="Equation.3">
                  <p:embed/>
                </p:oleObj>
              </mc:Choice>
              <mc:Fallback>
                <p:oleObj name="Equation" r:id="rId4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2728913"/>
                        <a:ext cx="8093075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23850" y="914400"/>
            <a:ext cx="84963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If the second electron is in the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2s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orbital then it could have the same spin or the opposite spin.</a:t>
            </a:r>
            <a:endParaRPr lang="en-US" sz="22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110335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</a:t>
            </a:r>
            <a:r>
              <a:rPr lang="en-US" sz="2400" b="1" dirty="0">
                <a:solidFill>
                  <a:srgbClr val="1F497D">
                    <a:lumMod val="60000"/>
                    <a:lumOff val="40000"/>
                  </a:srgbClr>
                </a:solidFill>
                <a:latin typeface="Georgia" pitchFamily="18" charset="0"/>
                <a:sym typeface="Symbol"/>
              </a:rPr>
              <a:t>triplet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9812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</a:t>
            </a:r>
            <a:r>
              <a:rPr lang="en-US" sz="2400" b="1" dirty="0">
                <a:solidFill>
                  <a:srgbClr val="FF0000"/>
                </a:solidFill>
                <a:latin typeface="Georgia" pitchFamily="18" charset="0"/>
                <a:sym typeface="Symbol"/>
              </a:rPr>
              <a:t>singlet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50929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400829"/>
              </p:ext>
            </p:extLst>
          </p:nvPr>
        </p:nvGraphicFramePr>
        <p:xfrm>
          <a:off x="336550" y="1341438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341438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124200" y="3657600"/>
            <a:ext cx="1295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95400" y="41910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95400" y="3581400"/>
            <a:ext cx="1219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81556" y="42672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118844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70789" y="2590800"/>
            <a:ext cx="1524000" cy="609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817749"/>
              </p:ext>
            </p:extLst>
          </p:nvPr>
        </p:nvGraphicFramePr>
        <p:xfrm>
          <a:off x="336550" y="1295400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95400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ounded Rectangle 29"/>
          <p:cNvSpPr/>
          <p:nvPr/>
        </p:nvSpPr>
        <p:spPr>
          <a:xfrm>
            <a:off x="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8844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09931" y="3919954"/>
            <a:ext cx="8066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8531" y="38100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3,-1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56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4572000" y="3429000"/>
            <a:ext cx="4572000" cy="1371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70789" y="2590800"/>
            <a:ext cx="1524000" cy="609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7620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98410"/>
              </p:ext>
            </p:extLst>
          </p:nvPr>
        </p:nvGraphicFramePr>
        <p:xfrm>
          <a:off x="336550" y="1295400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16500" imgH="1066800" progId="Equation.3">
                  <p:embed/>
                </p:oleObj>
              </mc:Choice>
              <mc:Fallback>
                <p:oleObj name="Equation" r:id="rId3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95400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8844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7388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00956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8331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1097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09931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8531" y="38100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3,-1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33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62400" y="1981200"/>
            <a:ext cx="2971800" cy="609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572000" y="3429000"/>
            <a:ext cx="4572000" cy="1371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70789" y="2590800"/>
            <a:ext cx="1524000" cy="609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8844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7388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00956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8331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1097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09931" y="3919954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1/2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8531" y="38100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3,-1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310609"/>
              </p:ext>
            </p:extLst>
          </p:nvPr>
        </p:nvGraphicFramePr>
        <p:xfrm>
          <a:off x="336550" y="1295400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95400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817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0" y="3429000"/>
            <a:ext cx="4572000" cy="1371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62400" y="1371600"/>
            <a:ext cx="1524000" cy="6096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0" y="5181600"/>
            <a:ext cx="9144000" cy="1371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62400" y="1981200"/>
            <a:ext cx="2971800" cy="609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572000" y="3429000"/>
            <a:ext cx="4572000" cy="1371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" y="1828800"/>
            <a:ext cx="3657600" cy="9144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970789" y="2590800"/>
            <a:ext cx="1524000" cy="609600"/>
          </a:xfrm>
          <a:prstGeom prst="round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(triplet)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18844" y="3919954"/>
            <a:ext cx="1167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756" y="3810000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3443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87011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2192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95800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87388" y="36576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00956" y="42173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8331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109745" y="3581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09931" y="3919954"/>
            <a:ext cx="1167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38531" y="3810000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3,-1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638800"/>
            <a:ext cx="5371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                                                    +  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55288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3,0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219200" y="52578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495800" y="52578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86400" y="52578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763000" y="52578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78622" y="54102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92190" y="59699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49032" y="54102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62600" y="59699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725291"/>
              </p:ext>
            </p:extLst>
          </p:nvPr>
        </p:nvGraphicFramePr>
        <p:xfrm>
          <a:off x="336550" y="1295400"/>
          <a:ext cx="8763000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16500" imgH="1066800" progId="Equation.3">
                  <p:embed/>
                </p:oleObj>
              </mc:Choice>
              <mc:Fallback>
                <p:oleObj name="Equation" r:id="rId3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1295400"/>
                        <a:ext cx="8763000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40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228600" y="1447800"/>
            <a:ext cx="8610600" cy="914400"/>
          </a:xfrm>
          <a:prstGeom prst="round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53896"/>
              </p:ext>
            </p:extLst>
          </p:nvPr>
        </p:nvGraphicFramePr>
        <p:xfrm>
          <a:off x="525463" y="1479550"/>
          <a:ext cx="809307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48200" imgH="469900" progId="Equation.3">
                  <p:embed/>
                </p:oleObj>
              </mc:Choice>
              <mc:Fallback>
                <p:oleObj name="Equation" r:id="rId2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1479550"/>
                        <a:ext cx="8093075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(singlet)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811111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3124200"/>
            <a:ext cx="9144000" cy="1371600"/>
          </a:xfrm>
          <a:prstGeom prst="round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1447800"/>
            <a:ext cx="8610600" cy="914400"/>
          </a:xfrm>
          <a:prstGeom prst="roundRect">
            <a:avLst/>
          </a:prstGeom>
          <a:solidFill>
            <a:schemeClr val="bg1">
              <a:lumMod val="75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81025"/>
              </p:ext>
            </p:extLst>
          </p:nvPr>
        </p:nvGraphicFramePr>
        <p:xfrm>
          <a:off x="525463" y="1479550"/>
          <a:ext cx="809307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48200" imgH="469900" progId="Equation.3">
                  <p:embed/>
                </p:oleObj>
              </mc:Choice>
              <mc:Fallback>
                <p:oleObj name="Equation" r:id="rId2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1479550"/>
                        <a:ext cx="8093075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762000"/>
            <a:ext cx="6477000" cy="461665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He excited state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1s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.2s</a:t>
            </a:r>
            <a:r>
              <a:rPr lang="en-US" sz="2400" b="1" i="1" baseline="50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(singlet)</a:t>
            </a:r>
            <a:endParaRPr lang="en-US" sz="2400" b="1" i="1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81400"/>
            <a:ext cx="54203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prstClr val="black"/>
                </a:solidFill>
                <a:latin typeface="Georgia" pitchFamily="18" charset="0"/>
                <a:sym typeface="Symbol"/>
              </a:rPr>
              <a:t>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=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 2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                                                         -  </a:t>
            </a:r>
            <a:r>
              <a:rPr lang="en-IN" sz="2200" baseline="30000" dirty="0">
                <a:solidFill>
                  <a:prstClr val="black"/>
                </a:solidFill>
                <a:latin typeface="Calibri"/>
                <a:sym typeface="Symbol"/>
              </a:rPr>
              <a:t>1</a:t>
            </a:r>
            <a:r>
              <a:rPr lang="en-IN" sz="2200" dirty="0">
                <a:solidFill>
                  <a:prstClr val="black"/>
                </a:solidFill>
                <a:latin typeface="Calibri"/>
                <a:sym typeface="Symbol"/>
              </a:rPr>
              <a:t>/</a:t>
            </a:r>
            <a:r>
              <a:rPr lang="en-IN" sz="2200" baseline="-25000" dirty="0">
                <a:solidFill>
                  <a:prstClr val="black"/>
                </a:solidFill>
                <a:latin typeface="Calibri"/>
                <a:sym typeface="Symbol"/>
              </a:rPr>
              <a:t> 2</a:t>
            </a:r>
            <a:endParaRPr lang="en-IN" sz="2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471446"/>
            <a:ext cx="455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eorgia" pitchFamily="18" charset="0"/>
              </a:rPr>
              <a:t>1,0</a:t>
            </a:r>
            <a:endParaRPr lang="en-IN" sz="1600" dirty="0">
              <a:solidFill>
                <a:prstClr val="black"/>
              </a:solidFill>
              <a:latin typeface="Georgia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219200" y="3200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95800" y="3200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86400" y="3200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763000" y="3200400"/>
            <a:ext cx="0" cy="1143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8622" y="33528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2190" y="39125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49032" y="3352800"/>
            <a:ext cx="3222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2600" y="3912513"/>
            <a:ext cx="3429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1s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b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	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 2s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200" i="1" dirty="0">
                <a:solidFill>
                  <a:prstClr val="black"/>
                </a:solidFill>
                <a:latin typeface="Symbol" pitchFamily="18" charset="2"/>
              </a:rPr>
              <a:t>a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(</a:t>
            </a:r>
            <a:r>
              <a:rPr lang="en-US" sz="2200" i="1" dirty="0">
                <a:solidFill>
                  <a:prstClr val="black"/>
                </a:solidFill>
                <a:latin typeface="Georgia" pitchFamily="18" charset="0"/>
              </a:rPr>
              <a:t>2</a:t>
            </a:r>
            <a:r>
              <a:rPr lang="en-US" sz="2200" dirty="0">
                <a:solidFill>
                  <a:prstClr val="black"/>
                </a:solidFill>
                <a:latin typeface="Georgia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9345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960438" y="4724400"/>
            <a:ext cx="4956010" cy="844550"/>
            <a:chOff x="960438" y="4724400"/>
            <a:chExt cx="4956010" cy="844550"/>
          </a:xfrm>
        </p:grpSpPr>
        <p:sp>
          <p:nvSpPr>
            <p:cNvPr id="11" name="Rounded Rectangle 10"/>
            <p:cNvSpPr/>
            <p:nvPr/>
          </p:nvSpPr>
          <p:spPr>
            <a:xfrm>
              <a:off x="2590800" y="4724400"/>
              <a:ext cx="10668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600200" y="4724400"/>
              <a:ext cx="995066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735348" y="4724400"/>
              <a:ext cx="11811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657600" y="4724400"/>
              <a:ext cx="1092588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786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1393203"/>
                </p:ext>
              </p:extLst>
            </p:nvPr>
          </p:nvGraphicFramePr>
          <p:xfrm>
            <a:off x="960438" y="4724400"/>
            <a:ext cx="4945062" cy="844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832100" imgH="482600" progId="Equation.3">
                    <p:embed/>
                  </p:oleObj>
                </mc:Choice>
                <mc:Fallback>
                  <p:oleObj name="Equation" r:id="rId2" imgW="28321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438" y="4724400"/>
                          <a:ext cx="4945062" cy="844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ounded Rectangle 9"/>
          <p:cNvSpPr/>
          <p:nvPr/>
        </p:nvSpPr>
        <p:spPr>
          <a:xfrm>
            <a:off x="3352800" y="3124200"/>
            <a:ext cx="457200" cy="609600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3 6"/>
          <p:cNvSpPr/>
          <p:nvPr/>
        </p:nvSpPr>
        <p:spPr>
          <a:xfrm rot="5400000">
            <a:off x="4724400" y="1828800"/>
            <a:ext cx="914400" cy="1371600"/>
          </a:xfrm>
          <a:prstGeom prst="borderCallout3">
            <a:avLst>
              <a:gd name="adj1" fmla="val 18750"/>
              <a:gd name="adj2" fmla="val -8333"/>
              <a:gd name="adj3" fmla="val 18263"/>
              <a:gd name="adj4" fmla="val -35162"/>
              <a:gd name="adj5" fmla="val 177977"/>
              <a:gd name="adj6" fmla="val -37820"/>
              <a:gd name="adj7" fmla="val 178594"/>
              <a:gd name="adj8" fmla="val 29655"/>
            </a:avLst>
          </a:prstGeom>
          <a:solidFill>
            <a:srgbClr val="FFFF00">
              <a:alpha val="25000"/>
            </a:srgb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3992"/>
            <a:ext cx="88392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Recapitulation: Effective Nuclear Charge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graphicFrame>
        <p:nvGraphicFramePr>
          <p:cNvPr id="37785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919079"/>
              </p:ext>
            </p:extLst>
          </p:nvPr>
        </p:nvGraphicFramePr>
        <p:xfrm>
          <a:off x="1036638" y="2082800"/>
          <a:ext cx="49244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400" imgH="508000" progId="Equation.3">
                  <p:embed/>
                </p:oleObj>
              </mc:Choice>
              <mc:Fallback>
                <p:oleObj name="Equation" r:id="rId4" imgW="2819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2082800"/>
                        <a:ext cx="49244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914400" y="914400"/>
            <a:ext cx="5257800" cy="707886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  </a:t>
            </a:r>
          </a:p>
          <a:p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4038600"/>
            <a:ext cx="5257800" cy="461665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For Helium atom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714805"/>
              </p:ext>
            </p:extLst>
          </p:nvPr>
        </p:nvGraphicFramePr>
        <p:xfrm>
          <a:off x="1044575" y="3041650"/>
          <a:ext cx="35274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19300" imgH="482600" progId="Equation.3">
                  <p:embed/>
                </p:oleObj>
              </mc:Choice>
              <mc:Fallback>
                <p:oleObj name="Equation" r:id="rId6" imgW="2019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041650"/>
                        <a:ext cx="3527425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933450" y="5614988"/>
            <a:ext cx="7296150" cy="1157287"/>
            <a:chOff x="933450" y="5614988"/>
            <a:chExt cx="7296150" cy="1157287"/>
          </a:xfrm>
        </p:grpSpPr>
        <p:sp>
          <p:nvSpPr>
            <p:cNvPr id="15" name="Rounded Rectangle 14"/>
            <p:cNvSpPr/>
            <p:nvPr/>
          </p:nvSpPr>
          <p:spPr>
            <a:xfrm>
              <a:off x="3952680" y="5715000"/>
              <a:ext cx="2600520" cy="9906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74077" y="5715000"/>
              <a:ext cx="2678603" cy="9906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391400" y="5791200"/>
              <a:ext cx="838200" cy="838200"/>
            </a:xfrm>
            <a:prstGeom prst="round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629400" y="5791200"/>
              <a:ext cx="775385" cy="838200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785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6153178"/>
                </p:ext>
              </p:extLst>
            </p:nvPr>
          </p:nvGraphicFramePr>
          <p:xfrm>
            <a:off x="933450" y="5614988"/>
            <a:ext cx="7205663" cy="1157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27500" imgH="660400" progId="Equation.3">
                    <p:embed/>
                  </p:oleObj>
                </mc:Choice>
                <mc:Fallback>
                  <p:oleObj name="Equation" r:id="rId8" imgW="41275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450" y="5614988"/>
                          <a:ext cx="7205663" cy="1157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48013"/>
              </p:ext>
            </p:extLst>
          </p:nvPr>
        </p:nvGraphicFramePr>
        <p:xfrm>
          <a:off x="2895600" y="1066800"/>
          <a:ext cx="13525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74700" imgH="266700" progId="Equation.3">
                  <p:embed/>
                </p:oleObj>
              </mc:Choice>
              <mc:Fallback>
                <p:oleObj name="Equation" r:id="rId10" imgW="774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066800"/>
                        <a:ext cx="13525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804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2844" y="2133600"/>
            <a:ext cx="586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Spin-orbital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wavefunctions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are represented as 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Slater determinants 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or their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sums</a:t>
            </a:r>
            <a:endParaRPr lang="en-IN" sz="2400" b="1" dirty="0">
              <a:solidFill>
                <a:prstClr val="black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6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19100" y="990600"/>
            <a:ext cx="8305800" cy="2308324"/>
          </a:xfrm>
          <a:prstGeom prst="rect">
            <a:avLst/>
          </a:prstGeom>
          <a:solidFill>
            <a:srgbClr val="E8EFD9">
              <a:alpha val="25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(1)1s (2)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The spatial part is symmetric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(1)2s (2)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or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(2)2s (1)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symmetric or anti-symmetric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(1)2s (2)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+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(2)2s (1)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	Symmetric</a:t>
            </a:r>
          </a:p>
          <a:p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(1)2s (2)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-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1s (2)2s (1)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	Anti-symmetric</a:t>
            </a:r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4362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932364"/>
              </p:ext>
            </p:extLst>
          </p:nvPr>
        </p:nvGraphicFramePr>
        <p:xfrm>
          <a:off x="2284413" y="5229225"/>
          <a:ext cx="6770687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16500" imgH="1066800" progId="Equation.3">
                  <p:embed/>
                </p:oleObj>
              </mc:Choice>
              <mc:Fallback>
                <p:oleObj name="Equation" r:id="rId2" imgW="50165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413" y="5229225"/>
                        <a:ext cx="6770687" cy="144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62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24479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3623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543523"/>
              </p:ext>
            </p:extLst>
          </p:nvPr>
        </p:nvGraphicFramePr>
        <p:xfrm>
          <a:off x="2455863" y="4430713"/>
          <a:ext cx="6272212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648200" imgH="469900" progId="Equation.3">
                  <p:embed/>
                </p:oleObj>
              </mc:Choice>
              <mc:Fallback>
                <p:oleObj name="Equation" r:id="rId5" imgW="464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863" y="4430713"/>
                        <a:ext cx="6272212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914400" y="27791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Helium Atom: Excited States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2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6C83-F47D-432E-8C26-634FAA0DF87B}" type="slidenum">
              <a:rPr lang="en-US" smtClean="0">
                <a:latin typeface="Georgia"/>
                <a:cs typeface="Georgia"/>
              </a:rPr>
              <a:pPr/>
              <a:t>32</a:t>
            </a:fld>
            <a:endParaRPr lang="en-US">
              <a:latin typeface="Georgia"/>
              <a:cs typeface="Georg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19" t="12063" r="7520" b="68401"/>
          <a:stretch/>
        </p:blipFill>
        <p:spPr>
          <a:xfrm>
            <a:off x="595085" y="1172188"/>
            <a:ext cx="7953829" cy="3282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01" t="55607" r="6964" b="32064"/>
          <a:stretch/>
        </p:blipFill>
        <p:spPr>
          <a:xfrm>
            <a:off x="0" y="4509821"/>
            <a:ext cx="9144000" cy="2348179"/>
          </a:xfrm>
          <a:prstGeom prst="rect">
            <a:avLst/>
          </a:prstGeo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4514" y="-10813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Slater determinants are not just any determinant: There is logic to it…</a:t>
            </a:r>
          </a:p>
        </p:txBody>
      </p:sp>
    </p:spTree>
    <p:extLst>
      <p:ext uri="{BB962C8B-B14F-4D97-AF65-F5344CB8AC3E}">
        <p14:creationId xmlns:p14="http://schemas.microsoft.com/office/powerpoint/2010/main" val="324797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5602"/>
            <a:ext cx="8305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Recapitulation: Effective Nuclear Charge</a:t>
            </a:r>
            <a:endParaRPr lang="en-US" sz="3000" b="1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1143000"/>
            <a:ext cx="7848600" cy="830997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Due to Shielding, the electrons do not see the full nuclear charge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, but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= Z–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( = Shielding Constant)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  <p:graphicFrame>
        <p:nvGraphicFramePr>
          <p:cNvPr id="378882" name="Object 2"/>
          <p:cNvGraphicFramePr>
            <a:graphicFrameLocks noChangeAspect="1"/>
          </p:cNvGraphicFramePr>
          <p:nvPr/>
        </p:nvGraphicFramePr>
        <p:xfrm>
          <a:off x="850900" y="2095500"/>
          <a:ext cx="2949575" cy="268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89100" imgH="1536700" progId="Equation.3">
                  <p:embed/>
                </p:oleObj>
              </mc:Choice>
              <mc:Fallback>
                <p:oleObj name="Equation" r:id="rId2" imgW="1689100" imgH="153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2095500"/>
                        <a:ext cx="2949575" cy="268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7"/>
          <p:cNvGrpSpPr/>
          <p:nvPr/>
        </p:nvGrpSpPr>
        <p:grpSpPr>
          <a:xfrm>
            <a:off x="4953000" y="2819400"/>
            <a:ext cx="4191000" cy="3416320"/>
            <a:chOff x="914400" y="3352800"/>
            <a:chExt cx="4191000" cy="3416320"/>
          </a:xfrm>
          <a:solidFill>
            <a:srgbClr val="00B0F0"/>
          </a:solidFill>
        </p:grpSpPr>
        <p:sp>
          <p:nvSpPr>
            <p:cNvPr id="10" name="Rectangle 9"/>
            <p:cNvSpPr/>
            <p:nvPr/>
          </p:nvSpPr>
          <p:spPr>
            <a:xfrm>
              <a:off x="914400" y="3352800"/>
              <a:ext cx="4191000" cy="3416320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Georgia" pitchFamily="18" charset="0"/>
                </a:rPr>
                <a:t>For Helium atom</a:t>
              </a: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  <a:p>
              <a:endParaRPr lang="en-US" sz="2400" dirty="0">
                <a:solidFill>
                  <a:prstClr val="black"/>
                </a:solidFill>
                <a:latin typeface="Georgia" pitchFamily="18" charset="0"/>
              </a:endParaRPr>
            </a:p>
          </p:txBody>
        </p:sp>
        <p:graphicFrame>
          <p:nvGraphicFramePr>
            <p:cNvPr id="12" name="Object 6"/>
            <p:cNvGraphicFramePr>
              <a:graphicFrameLocks noChangeAspect="1"/>
            </p:cNvGraphicFramePr>
            <p:nvPr/>
          </p:nvGraphicFramePr>
          <p:xfrm>
            <a:off x="1066800" y="3886200"/>
            <a:ext cx="2149475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31366" imgH="431613" progId="">
                    <p:embed/>
                  </p:oleObj>
                </mc:Choice>
                <mc:Fallback>
                  <p:oleObj name="Equation" r:id="rId4" imgW="1231366" imgH="43161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800" y="3886200"/>
                          <a:ext cx="2149475" cy="76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8883" name="Object 3"/>
          <p:cNvGraphicFramePr>
            <a:graphicFrameLocks noChangeAspect="1"/>
          </p:cNvGraphicFramePr>
          <p:nvPr/>
        </p:nvGraphicFramePr>
        <p:xfrm>
          <a:off x="5105400" y="4019550"/>
          <a:ext cx="3681413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08200" imgH="1193800" progId="">
                  <p:embed/>
                </p:oleObj>
              </mc:Choice>
              <mc:Fallback>
                <p:oleObj name="Equation" r:id="rId6" imgW="2108200" imgH="1193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019550"/>
                        <a:ext cx="3681413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33400" y="5029200"/>
            <a:ext cx="4267200" cy="156966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There are methods such as 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Perturbation Theory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and 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Variational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Method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to estimate </a:t>
            </a:r>
            <a:r>
              <a:rPr lang="en-US" sz="2400" b="1" i="1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Z</a:t>
            </a:r>
            <a:r>
              <a:rPr lang="en-US" sz="2400" b="1" i="1" baseline="-25000" dirty="0" err="1">
                <a:solidFill>
                  <a:prstClr val="black"/>
                </a:solidFill>
                <a:latin typeface="Georgia" pitchFamily="18" charset="0"/>
                <a:sym typeface="Symbol"/>
              </a:rPr>
              <a:t>eff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 </a:t>
            </a:r>
            <a:endParaRPr lang="en-US" sz="24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071935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3" cstate="print"/>
          <a:srcRect r="42498" b="15505"/>
          <a:stretch>
            <a:fillRect/>
          </a:stretch>
        </p:blipFill>
        <p:spPr bwMode="auto">
          <a:xfrm>
            <a:off x="457200" y="1219200"/>
            <a:ext cx="4516202" cy="2445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52400"/>
            <a:ext cx="9144000" cy="1282700"/>
          </a:xfrm>
        </p:spPr>
        <p:txBody>
          <a:bodyPr>
            <a:normAutofit/>
          </a:bodyPr>
          <a:lstStyle/>
          <a:p>
            <a:pPr algn="l"/>
            <a:r>
              <a:rPr lang="en-US" sz="24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/>
                <a:cs typeface="Georgia"/>
              </a:rPr>
              <a:t>Spatial (Orbital) Angular Momentum of Electrons in the atom</a:t>
            </a:r>
          </a:p>
        </p:txBody>
      </p:sp>
      <p:pic>
        <p:nvPicPr>
          <p:cNvPr id="26629" name="Picture 5" descr="vecL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505200"/>
            <a:ext cx="2276475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7" descr="vec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4114800"/>
            <a:ext cx="265747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 cstate="print"/>
          <a:srcRect l="65875"/>
          <a:stretch>
            <a:fillRect/>
          </a:stretch>
        </p:blipFill>
        <p:spPr bwMode="auto">
          <a:xfrm>
            <a:off x="6324600" y="1066800"/>
            <a:ext cx="2133600" cy="230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552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" y="3992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“Spin” </a:t>
            </a:r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of an electron: Later comer to the quantum party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  <p:pic>
        <p:nvPicPr>
          <p:cNvPr id="7" name="Picture 2" descr="figure 12-35a.jpg                                              0002E20Aprojects                       B63F1671: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7"/>
          <a:stretch/>
        </p:blipFill>
        <p:spPr bwMode="auto">
          <a:xfrm>
            <a:off x="152400" y="1143000"/>
            <a:ext cx="3198932" cy="20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05200" y="862548"/>
            <a:ext cx="5486400" cy="3416320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Stern-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Gerlach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Experiment (1922):</a:t>
            </a: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Beam of Ag atoms (4d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10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5s</a:t>
            </a:r>
            <a:r>
              <a:rPr lang="en-US" sz="2400" baseline="30000" dirty="0">
                <a:solidFill>
                  <a:prstClr val="black"/>
                </a:solidFill>
                <a:latin typeface="Georgia" pitchFamily="18" charset="0"/>
              </a:rPr>
              <a:t>1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 passed through an inhomogeneous magnetic field: 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TWO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lines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Uhlenbeck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and </a:t>
            </a:r>
            <a:r>
              <a:rPr lang="en-US" sz="2400" b="1" dirty="0" err="1">
                <a:solidFill>
                  <a:prstClr val="black"/>
                </a:solidFill>
                <a:latin typeface="Georgia" pitchFamily="18" charset="0"/>
              </a:rPr>
              <a:t>Goudsmit</a:t>
            </a:r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 (1925):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Two angular momentum states</a:t>
            </a:r>
            <a:r>
              <a:rPr lang="en-US" sz="2400" b="1" i="1" dirty="0">
                <a:solidFill>
                  <a:prstClr val="black"/>
                </a:solidFill>
                <a:latin typeface="Georgia" pitchFamily="18" charset="0"/>
              </a:rPr>
              <a:t>, Intrinsic to the electron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4572000"/>
            <a:ext cx="8382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NOT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a result of actual rotation (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v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&gt;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c 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!!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)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Spin: S(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ω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), </a:t>
            </a:r>
            <a:r>
              <a:rPr lang="en-US" sz="2400" dirty="0" err="1">
                <a:solidFill>
                  <a:prstClr val="black"/>
                </a:solidFill>
                <a:latin typeface="Georgia" pitchFamily="18" charset="0"/>
              </a:rPr>
              <a:t>ω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is an unknown coordinate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9000" y="6015335"/>
            <a:ext cx="5562600" cy="461665"/>
          </a:xfrm>
          <a:prstGeom prst="rect">
            <a:avLst/>
          </a:prstGeom>
          <a:solidFill>
            <a:srgbClr val="0000FF">
              <a:alpha val="25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  <a:latin typeface="Georgia" pitchFamily="18" charset="0"/>
              </a:rPr>
              <a:t>Dirac: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Relativistic quantum mechanics</a:t>
            </a:r>
          </a:p>
        </p:txBody>
      </p:sp>
    </p:spTree>
    <p:extLst>
      <p:ext uri="{BB962C8B-B14F-4D97-AF65-F5344CB8AC3E}">
        <p14:creationId xmlns:p14="http://schemas.microsoft.com/office/powerpoint/2010/main" val="393083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t="74203" r="2540"/>
          <a:stretch>
            <a:fillRect/>
          </a:stretch>
        </p:blipFill>
        <p:spPr bwMode="auto">
          <a:xfrm>
            <a:off x="144403" y="639096"/>
            <a:ext cx="8999597" cy="1071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Stern-Gerlach_experime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1004" y="2564274"/>
            <a:ext cx="5010867" cy="312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0" y="5608022"/>
            <a:ext cx="9143999" cy="1261884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If electrons are classical, "spinning" particles, then distribution of their spin </a:t>
            </a:r>
          </a:p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angular momentum vectors is taken to be truly random and each particle would</a:t>
            </a:r>
          </a:p>
          <a:p>
            <a:r>
              <a:rPr lang="en-US" sz="19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be  deflected up or down by a different amount, producing an even distribution.</a:t>
            </a:r>
            <a:endParaRPr lang="en-US" sz="190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  <a:p>
            <a:r>
              <a:rPr lang="en-US" sz="19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But electrons deflected either up or down by a specific (same) amount!!!</a:t>
            </a:r>
            <a:r>
              <a:rPr lang="en-US" sz="19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 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1"/>
            <a:ext cx="9144000" cy="68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ea typeface="+mj-ea"/>
                <a:cs typeface="+mj-cs"/>
              </a:rPr>
              <a:t>Intrinsic Angular Momentum: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itchFamily="66" charset="0"/>
                <a:ea typeface="+mj-ea"/>
                <a:cs typeface="+mj-cs"/>
              </a:rPr>
              <a:t>“</a:t>
            </a:r>
            <a:r>
              <a:rPr kumimoji="0" lang="en-US" sz="4000" b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itchFamily="66" charset="0"/>
                <a:ea typeface="+mj-ea"/>
                <a:cs typeface="+mj-cs"/>
              </a:rPr>
              <a:t>Spin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mic Sans MS" pitchFamily="66" charset="0"/>
                <a:ea typeface="+mj-ea"/>
                <a:cs typeface="+mj-cs"/>
              </a:rPr>
              <a:t>”</a:t>
            </a:r>
          </a:p>
        </p:txBody>
      </p:sp>
      <p:sp>
        <p:nvSpPr>
          <p:cNvPr id="794626" name="AutoShape 2" descr="https://d1o50x50snmhul.cloudfront.net/wp-content/uploads/2009/05/dn17111-1_3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4628" name="Picture 4" descr="http://a3.files.biography.com/image/upload/c_fit,cs_srgb,dpr_1.0,h_1200,q_80,w_1200/MTE1ODA0OTcyMDc3Mzg1MjI5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2936" y="3230648"/>
            <a:ext cx="2361063" cy="2361063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t="44092" r="2540" b="32778"/>
          <a:stretch>
            <a:fillRect/>
          </a:stretch>
        </p:blipFill>
        <p:spPr bwMode="auto">
          <a:xfrm>
            <a:off x="108152" y="1649024"/>
            <a:ext cx="8999597" cy="96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4736080" y="2487562"/>
            <a:ext cx="26725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6600"/>
                </a:solidFill>
                <a:latin typeface="Comic Sans MS" pitchFamily="66" charset="0"/>
              </a:rPr>
              <a:t>Na/Ag atoms: ns1: l=0: </a:t>
            </a:r>
          </a:p>
          <a:p>
            <a:r>
              <a:rPr lang="en-US" sz="1600" b="1" dirty="0">
                <a:solidFill>
                  <a:srgbClr val="006600"/>
                </a:solidFill>
                <a:latin typeface="Comic Sans MS" pitchFamily="66" charset="0"/>
              </a:rPr>
              <a:t>Zero Orbital Momentum </a:t>
            </a:r>
          </a:p>
          <a:p>
            <a:r>
              <a:rPr lang="en-US" sz="1600" b="1" dirty="0">
                <a:solidFill>
                  <a:srgbClr val="006600"/>
                </a:solidFill>
                <a:latin typeface="Comic Sans MS" pitchFamily="66" charset="0"/>
              </a:rPr>
              <a:t>For 1S electrons</a:t>
            </a:r>
          </a:p>
        </p:txBody>
      </p:sp>
    </p:spTree>
    <p:extLst>
      <p:ext uri="{BB962C8B-B14F-4D97-AF65-F5344CB8AC3E}">
        <p14:creationId xmlns:p14="http://schemas.microsoft.com/office/powerpoint/2010/main" val="389031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979487"/>
            <a:ext cx="5867400" cy="2677656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Spin Angular Momentum “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  <a:sym typeface="Symbol"/>
              </a:rPr>
              <a:t>S’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  <a:sym typeface="Symbol"/>
              </a:rPr>
              <a:t>’</a:t>
            </a:r>
            <a:endParaRPr lang="en-US" sz="2400" b="1" i="1" baseline="-25000" dirty="0">
              <a:solidFill>
                <a:prstClr val="black"/>
              </a:solidFill>
              <a:latin typeface="Georgia" pitchFamily="18" charset="0"/>
              <a:sym typeface="Symbol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91195"/>
              </p:ext>
            </p:extLst>
          </p:nvPr>
        </p:nvGraphicFramePr>
        <p:xfrm>
          <a:off x="444500" y="1384300"/>
          <a:ext cx="30607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1473200" progId="Equation.3">
                  <p:embed/>
                </p:oleObj>
              </mc:Choice>
              <mc:Fallback>
                <p:oleObj name="Equation" r:id="rId2" imgW="1752600" imgH="147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1384300"/>
                        <a:ext cx="3060700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Quantum_projection_of_S_onto_z_for_spin_half_particl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381000"/>
            <a:ext cx="2276475" cy="31661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4300" y="3733800"/>
            <a:ext cx="9029700" cy="2616101"/>
          </a:xfrm>
          <a:prstGeom prst="rect">
            <a:avLst/>
          </a:prstGeom>
          <a:solidFill>
            <a:srgbClr val="E8EFD9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For electrons, </a:t>
            </a:r>
            <a:r>
              <a:rPr lang="en-US" sz="2400" i="1" dirty="0">
                <a:solidFill>
                  <a:prstClr val="black"/>
                </a:solidFill>
                <a:latin typeface="Georgia" pitchFamily="18" charset="0"/>
              </a:rPr>
              <a:t>s</a:t>
            </a:r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 = 1⁄2 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		</a:t>
            </a: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endParaRPr lang="en-US" sz="2400" dirty="0">
              <a:solidFill>
                <a:prstClr val="black"/>
              </a:solidFill>
              <a:latin typeface="Georgia" pitchFamily="18" charset="0"/>
            </a:endParaRPr>
          </a:p>
          <a:p>
            <a:r>
              <a:rPr lang="en-US" sz="2400" dirty="0">
                <a:solidFill>
                  <a:prstClr val="black"/>
                </a:solidFill>
                <a:latin typeface="Georgia" pitchFamily="18" charset="0"/>
              </a:rPr>
              <a:t>“spin-up” (or α) and “spin-down” (or β)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two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eigenfunctions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(spin functions) of  the operator, same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eigen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values  but  </a:t>
            </a:r>
            <a:r>
              <a:rPr lang="en-US" sz="2000" dirty="0" err="1">
                <a:solidFill>
                  <a:prstClr val="black"/>
                </a:solidFill>
                <a:latin typeface="Georgia" pitchFamily="18" charset="0"/>
              </a:rPr>
              <a:t>opp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sign (S-G observables)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372966"/>
              </p:ext>
            </p:extLst>
          </p:nvPr>
        </p:nvGraphicFramePr>
        <p:xfrm>
          <a:off x="609600" y="4089400"/>
          <a:ext cx="1530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5" imgW="876300" imgH="1016000" progId="Equation.3">
                  <p:embed/>
                </p:oleObj>
              </mc:Choice>
              <mc:Fallback>
                <p:oleObj name="Formel" r:id="rId5" imgW="8763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089400"/>
                        <a:ext cx="153035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ung 3"/>
          <p:cNvGrpSpPr/>
          <p:nvPr/>
        </p:nvGrpSpPr>
        <p:grpSpPr>
          <a:xfrm>
            <a:off x="6324600" y="304800"/>
            <a:ext cx="2615397" cy="3352800"/>
            <a:chOff x="6324600" y="304800"/>
            <a:chExt cx="2615397" cy="335280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1" r="66566" b="18024"/>
            <a:stretch/>
          </p:blipFill>
          <p:spPr bwMode="auto">
            <a:xfrm>
              <a:off x="6324600" y="829834"/>
              <a:ext cx="2615397" cy="2827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hteck 2"/>
            <p:cNvSpPr/>
            <p:nvPr/>
          </p:nvSpPr>
          <p:spPr>
            <a:xfrm>
              <a:off x="6705600" y="304800"/>
              <a:ext cx="18288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" name="Rectangle 2"/>
          <p:cNvSpPr/>
          <p:nvPr/>
        </p:nvSpPr>
        <p:spPr>
          <a:xfrm>
            <a:off x="228600" y="64008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Georgia" pitchFamily="18" charset="0"/>
              </a:rPr>
              <a:t>NOT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a result of actual rotation (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v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 &gt;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c </a:t>
            </a:r>
            <a:r>
              <a:rPr lang="en-US" sz="2000" dirty="0">
                <a:solidFill>
                  <a:prstClr val="black"/>
                </a:solidFill>
                <a:latin typeface="Georgia" pitchFamily="18" charset="0"/>
              </a:rPr>
              <a:t>!!</a:t>
            </a:r>
            <a:r>
              <a:rPr lang="en-US" sz="2000" i="1" dirty="0">
                <a:solidFill>
                  <a:prstClr val="black"/>
                </a:solidFill>
                <a:latin typeface="Georgia" pitchFamily="18" charset="0"/>
              </a:rPr>
              <a:t>)</a:t>
            </a:r>
            <a:endParaRPr lang="en-US" sz="2000" dirty="0">
              <a:solidFill>
                <a:prstClr val="black"/>
              </a:solidFill>
              <a:latin typeface="Georgia" pitchFamily="18" charset="0"/>
            </a:endParaRPr>
          </a:p>
        </p:txBody>
      </p:sp>
      <p:sp>
        <p:nvSpPr>
          <p:cNvPr id="15" name="Rectangle 1"/>
          <p:cNvSpPr/>
          <p:nvPr/>
        </p:nvSpPr>
        <p:spPr>
          <a:xfrm>
            <a:off x="9538" y="83403"/>
            <a:ext cx="9439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 Angular Momentum : Intrinsic and Quantized </a:t>
            </a: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9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81000"/>
            <a:ext cx="73914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Spin</a:t>
            </a:r>
          </a:p>
          <a:p>
            <a:pPr marL="342900" indent="-342900">
              <a:buFont typeface="Arial"/>
              <a:buChar char="•"/>
            </a:pPr>
            <a:endParaRPr lang="en-US" sz="2400" b="1" u="sng" dirty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Completely quantum mechanical property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No classical analogy</a:t>
            </a:r>
          </a:p>
          <a:p>
            <a:pPr marL="342900" indent="-342900">
              <a:buFont typeface="Arial"/>
              <a:buChar char="•"/>
            </a:pP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rPr>
              <a:t>Intrinsic (like charge or mass)</a:t>
            </a:r>
          </a:p>
          <a:p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itchFamily="18" charset="0"/>
              <a:sym typeface="Symbol"/>
            </a:endParaRPr>
          </a:p>
        </p:txBody>
      </p:sp>
      <p:grpSp>
        <p:nvGrpSpPr>
          <p:cNvPr id="5" name="Gruppierung 4"/>
          <p:cNvGrpSpPr/>
          <p:nvPr/>
        </p:nvGrpSpPr>
        <p:grpSpPr>
          <a:xfrm>
            <a:off x="17231" y="3657600"/>
            <a:ext cx="8420222" cy="2848928"/>
            <a:chOff x="17231" y="3657600"/>
            <a:chExt cx="8420222" cy="2848928"/>
          </a:xfrm>
        </p:grpSpPr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0" y="3657600"/>
              <a:ext cx="1524000" cy="2154381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17231" y="5029200"/>
              <a:ext cx="842022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  <a:sym typeface="Symbol"/>
              </a:endParaRPr>
            </a:p>
            <a:p>
              <a:r>
                <a:rPr lang="en-US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Pauli (1924) : “ electron has two-</a:t>
              </a:r>
              <a:r>
                <a:rPr lang="en-US" sz="3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valuedness</a:t>
              </a:r>
              <a:r>
                <a:rPr lang="en-US" sz="3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eorgia" pitchFamily="18" charset="0"/>
                  <a:sym typeface="Symbol"/>
                </a:rPr>
                <a:t> not describable classically ”</a:t>
              </a:r>
              <a:endPara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804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1791</Words>
  <Application>Microsoft Office PowerPoint</Application>
  <PresentationFormat>On-screen Show (4:3)</PresentationFormat>
  <Paragraphs>230</Paragraphs>
  <Slides>32</Slides>
  <Notes>8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Comic Sans MS</vt:lpstr>
      <vt:lpstr>Georgia</vt:lpstr>
      <vt:lpstr>Symbol</vt:lpstr>
      <vt:lpstr>Zapf Dingbats</vt:lpstr>
      <vt:lpstr>Office Theme</vt:lpstr>
      <vt:lpstr>1_Office Theme</vt:lpstr>
      <vt:lpstr>Equation</vt:lpstr>
      <vt:lpstr>Formel</vt:lpstr>
      <vt:lpstr>PowerPoint Presentation</vt:lpstr>
      <vt:lpstr>PowerPoint Presentation</vt:lpstr>
      <vt:lpstr>PowerPoint Presentation</vt:lpstr>
      <vt:lpstr>PowerPoint Presentation</vt:lpstr>
      <vt:lpstr>Spatial (Orbital) Angular Momentum of Electrons in the atom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Prof. A.Chowdhury</dc:creator>
  <cp:lastModifiedBy>Arihant Vashista</cp:lastModifiedBy>
  <cp:revision>205</cp:revision>
  <dcterms:created xsi:type="dcterms:W3CDTF">2013-08-13T05:19:04Z</dcterms:created>
  <dcterms:modified xsi:type="dcterms:W3CDTF">2023-01-19T17:30:26Z</dcterms:modified>
</cp:coreProperties>
</file>